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1"/>
  </p:notesMasterIdLst>
  <p:handoutMasterIdLst>
    <p:handoutMasterId r:id="rId32"/>
  </p:handoutMasterIdLst>
  <p:sldIdLst>
    <p:sldId id="302" r:id="rId2"/>
    <p:sldId id="303" r:id="rId3"/>
    <p:sldId id="304" r:id="rId4"/>
    <p:sldId id="305" r:id="rId5"/>
    <p:sldId id="321" r:id="rId6"/>
    <p:sldId id="325" r:id="rId7"/>
    <p:sldId id="319" r:id="rId8"/>
    <p:sldId id="324" r:id="rId9"/>
    <p:sldId id="306" r:id="rId10"/>
    <p:sldId id="330" r:id="rId11"/>
    <p:sldId id="326" r:id="rId12"/>
    <p:sldId id="332" r:id="rId13"/>
    <p:sldId id="334" r:id="rId14"/>
    <p:sldId id="328" r:id="rId15"/>
    <p:sldId id="333" r:id="rId16"/>
    <p:sldId id="331" r:id="rId17"/>
    <p:sldId id="307" r:id="rId18"/>
    <p:sldId id="327" r:id="rId19"/>
    <p:sldId id="320" r:id="rId20"/>
    <p:sldId id="309" r:id="rId21"/>
    <p:sldId id="310" r:id="rId22"/>
    <p:sldId id="316" r:id="rId23"/>
    <p:sldId id="317" r:id="rId24"/>
    <p:sldId id="318" r:id="rId25"/>
    <p:sldId id="311" r:id="rId26"/>
    <p:sldId id="312" r:id="rId27"/>
    <p:sldId id="313" r:id="rId28"/>
    <p:sldId id="314" r:id="rId29"/>
    <p:sldId id="315" r:id="rId30"/>
  </p:sldIdLst>
  <p:sldSz cx="9904413" cy="6858000"/>
  <p:notesSz cx="6797675" cy="9926638"/>
  <p:embeddedFontLst>
    <p:embeddedFont>
      <p:font typeface="맑은 고딕" panose="020B0503020000020004" pitchFamily="50" charset="-127"/>
      <p:regular r:id="rId33"/>
      <p:bold r:id="rId3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0">
          <p15:clr>
            <a:srgbClr val="A4A3A4"/>
          </p15:clr>
        </p15:guide>
        <p15:guide id="2" orient="horz" pos="799">
          <p15:clr>
            <a:srgbClr val="A4A3A4"/>
          </p15:clr>
        </p15:guide>
        <p15:guide id="3" orient="horz" pos="981">
          <p15:clr>
            <a:srgbClr val="A4A3A4"/>
          </p15:clr>
        </p15:guide>
        <p15:guide id="4" pos="3119">
          <p15:clr>
            <a:srgbClr val="A4A3A4"/>
          </p15:clr>
        </p15:guide>
        <p15:guide id="5" pos="216">
          <p15:clr>
            <a:srgbClr val="A4A3A4"/>
          </p15:clr>
        </p15:guide>
        <p15:guide id="6" pos="6022">
          <p15:clr>
            <a:srgbClr val="A4A3A4"/>
          </p15:clr>
        </p15:guide>
        <p15:guide id="7" pos="125">
          <p15:clr>
            <a:srgbClr val="A4A3A4"/>
          </p15:clr>
        </p15:guide>
        <p15:guide id="8" pos="6113">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3F73"/>
    <a:srgbClr val="262626"/>
    <a:srgbClr val="0A226C"/>
    <a:srgbClr val="1C75ED"/>
    <a:srgbClr val="0FBEBB"/>
    <a:srgbClr val="66FFFF"/>
    <a:srgbClr val="001C4E"/>
    <a:srgbClr val="1250A2"/>
    <a:srgbClr val="ED532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020E50-7E43-4B78-939A-84003F8DD449}" v="506" dt="2020-06-16T18:30:11.102"/>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98" autoAdjust="0"/>
    <p:restoredTop sz="96353" autoAdjust="0"/>
  </p:normalViewPr>
  <p:slideViewPr>
    <p:cSldViewPr>
      <p:cViewPr varScale="1">
        <p:scale>
          <a:sx n="74" d="100"/>
          <a:sy n="74" d="100"/>
        </p:scale>
        <p:origin x="966" y="84"/>
      </p:cViewPr>
      <p:guideLst>
        <p:guide orient="horz" pos="4110"/>
        <p:guide orient="horz" pos="799"/>
        <p:guide orient="horz" pos="981"/>
        <p:guide pos="3119"/>
        <p:guide pos="216"/>
        <p:guide pos="6022"/>
        <p:guide pos="125"/>
        <p:guide pos="6113"/>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11472"/>
    </p:cViewPr>
  </p:sorterViewPr>
  <p:notesViewPr>
    <p:cSldViewPr>
      <p:cViewPr varScale="1">
        <p:scale>
          <a:sx n="70" d="100"/>
          <a:sy n="70" d="100"/>
        </p:scale>
        <p:origin x="-3246" y="-102"/>
      </p:cViewPr>
      <p:guideLst>
        <p:guide orient="horz" pos="3127"/>
        <p:guide pos="2141"/>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2"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50445" y="0"/>
            <a:ext cx="2945659" cy="496332"/>
          </a:xfrm>
          <a:prstGeom prst="rect">
            <a:avLst/>
          </a:prstGeom>
        </p:spPr>
        <p:txBody>
          <a:bodyPr vert="horz" lIns="91440" tIns="45720" rIns="91440" bIns="45720" rtlCol="0"/>
          <a:lstStyle>
            <a:lvl1pPr algn="r">
              <a:defRPr sz="1200"/>
            </a:lvl1pPr>
          </a:lstStyle>
          <a:p>
            <a:fld id="{9A85F6C1-9C53-46CA-AF92-00739B203BAC}" type="datetimeFigureOut">
              <a:rPr lang="ko-KR" altLang="en-US" smtClean="0"/>
              <a:t>2020-06-18</a:t>
            </a:fld>
            <a:endParaRPr lang="ko-KR" altLang="en-US"/>
          </a:p>
        </p:txBody>
      </p:sp>
      <p:sp>
        <p:nvSpPr>
          <p:cNvPr id="4" name="바닥글 개체 틀 3"/>
          <p:cNvSpPr>
            <a:spLocks noGrp="1"/>
          </p:cNvSpPr>
          <p:nvPr>
            <p:ph type="ftr" sz="quarter" idx="2"/>
          </p:nvPr>
        </p:nvSpPr>
        <p:spPr>
          <a:xfrm>
            <a:off x="2" y="9428583"/>
            <a:ext cx="2945659" cy="496332"/>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50445" y="9428583"/>
            <a:ext cx="2945659" cy="496332"/>
          </a:xfrm>
          <a:prstGeom prst="rect">
            <a:avLst/>
          </a:prstGeom>
        </p:spPr>
        <p:txBody>
          <a:bodyPr vert="horz" lIns="91440" tIns="45720" rIns="91440" bIns="45720" rtlCol="0" anchor="b"/>
          <a:lstStyle>
            <a:lvl1pPr algn="r">
              <a:defRPr sz="1200"/>
            </a:lvl1pPr>
          </a:lstStyle>
          <a:p>
            <a:fld id="{E43EDA9C-7EC5-4290-BD38-4BD7863F749A}" type="slidenum">
              <a:rPr lang="ko-KR" altLang="en-US" smtClean="0"/>
              <a:t>‹#›</a:t>
            </a:fld>
            <a:endParaRPr lang="ko-KR" altLang="en-US"/>
          </a:p>
        </p:txBody>
      </p:sp>
    </p:spTree>
    <p:extLst>
      <p:ext uri="{BB962C8B-B14F-4D97-AF65-F5344CB8AC3E}">
        <p14:creationId xmlns:p14="http://schemas.microsoft.com/office/powerpoint/2010/main" val="1406995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2"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5" y="0"/>
            <a:ext cx="2945659" cy="496332"/>
          </a:xfrm>
          <a:prstGeom prst="rect">
            <a:avLst/>
          </a:prstGeom>
        </p:spPr>
        <p:txBody>
          <a:bodyPr vert="horz" lIns="91440" tIns="45720" rIns="91440" bIns="45720" rtlCol="0"/>
          <a:lstStyle>
            <a:lvl1pPr algn="r">
              <a:defRPr sz="1200"/>
            </a:lvl1pPr>
          </a:lstStyle>
          <a:p>
            <a:fld id="{2E7C9673-CACF-4AFE-B0F3-8EFC169C9E41}" type="datetimeFigureOut">
              <a:rPr lang="ko-KR" altLang="en-US" smtClean="0"/>
              <a:t>2020-06-18</a:t>
            </a:fld>
            <a:endParaRPr lang="ko-KR" altLang="en-US"/>
          </a:p>
        </p:txBody>
      </p:sp>
      <p:sp>
        <p:nvSpPr>
          <p:cNvPr id="4" name="슬라이드 이미지 개체 틀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4"/>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2" y="9428583"/>
            <a:ext cx="2945659" cy="496332"/>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5" y="9428583"/>
            <a:ext cx="2945659" cy="496332"/>
          </a:xfrm>
          <a:prstGeom prst="rect">
            <a:avLst/>
          </a:prstGeom>
        </p:spPr>
        <p:txBody>
          <a:bodyPr vert="horz" lIns="91440" tIns="45720" rIns="91440" bIns="45720" rtlCol="0" anchor="b"/>
          <a:lstStyle>
            <a:lvl1pPr algn="r">
              <a:defRPr sz="1200"/>
            </a:lvl1pPr>
          </a:lstStyle>
          <a:p>
            <a:fld id="{703F2C92-BABB-47AC-8D38-EBFC9130B750}" type="slidenum">
              <a:rPr lang="ko-KR" altLang="en-US" smtClean="0"/>
              <a:t>‹#›</a:t>
            </a:fld>
            <a:endParaRPr lang="ko-KR" altLang="en-US"/>
          </a:p>
        </p:txBody>
      </p:sp>
    </p:spTree>
    <p:extLst>
      <p:ext uri="{BB962C8B-B14F-4D97-AF65-F5344CB8AC3E}">
        <p14:creationId xmlns:p14="http://schemas.microsoft.com/office/powerpoint/2010/main" val="313848034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03F2C92-BABB-47AC-8D38-EBFC9130B750}" type="slidenum">
              <a:rPr lang="ko-KR" altLang="en-US" smtClean="0"/>
              <a:t>1</a:t>
            </a:fld>
            <a:endParaRPr lang="ko-KR" altLang="en-US"/>
          </a:p>
        </p:txBody>
      </p:sp>
    </p:spTree>
    <p:extLst>
      <p:ext uri="{BB962C8B-B14F-4D97-AF65-F5344CB8AC3E}">
        <p14:creationId xmlns:p14="http://schemas.microsoft.com/office/powerpoint/2010/main" val="631303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pic>
        <p:nvPicPr>
          <p:cNvPr id="2056" name="Picture 8"/>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 y="88"/>
            <a:ext cx="9902820" cy="6857908"/>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9545" y="188550"/>
            <a:ext cx="1656231" cy="405056"/>
          </a:xfrm>
          <a:prstGeom prst="rect">
            <a:avLst/>
          </a:prstGeom>
        </p:spPr>
      </p:pic>
    </p:spTree>
    <p:extLst>
      <p:ext uri="{BB962C8B-B14F-4D97-AF65-F5344CB8AC3E}">
        <p14:creationId xmlns:p14="http://schemas.microsoft.com/office/powerpoint/2010/main" val="85064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빈 화면">
    <p:spTree>
      <p:nvGrpSpPr>
        <p:cNvPr id="1" name=""/>
        <p:cNvGrpSpPr/>
        <p:nvPr/>
      </p:nvGrpSpPr>
      <p:grpSpPr>
        <a:xfrm>
          <a:off x="0" y="0"/>
          <a:ext cx="0" cy="0"/>
          <a:chOff x="0" y="0"/>
          <a:chExt cx="0" cy="0"/>
        </a:xfrm>
      </p:grpSpPr>
      <p:pic>
        <p:nvPicPr>
          <p:cNvPr id="2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30" y="0"/>
            <a:ext cx="990295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48636" y="169840"/>
            <a:ext cx="1656231" cy="405056"/>
          </a:xfrm>
          <a:prstGeom prst="rect">
            <a:avLst/>
          </a:prstGeom>
        </p:spPr>
      </p:pic>
    </p:spTree>
    <p:extLst>
      <p:ext uri="{BB962C8B-B14F-4D97-AF65-F5344CB8AC3E}">
        <p14:creationId xmlns:p14="http://schemas.microsoft.com/office/powerpoint/2010/main" val="3654805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빈 화면">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4"/>
            <a:ext cx="9902823" cy="6857911"/>
          </a:xfrm>
          <a:prstGeom prst="rect">
            <a:avLst/>
          </a:prstGeom>
          <a:noFill/>
          <a:extLst>
            <a:ext uri="{909E8E84-426E-40DD-AFC4-6F175D3DCCD1}">
              <a14:hiddenFill xmlns:a14="http://schemas.microsoft.com/office/drawing/2010/main">
                <a:solidFill>
                  <a:srgbClr val="FFFFFF"/>
                </a:solidFill>
              </a14:hiddenFill>
            </a:ext>
          </a:extLst>
        </p:spPr>
      </p:pic>
      <p:sp>
        <p:nvSpPr>
          <p:cNvPr id="9" name="제목 1"/>
          <p:cNvSpPr>
            <a:spLocks noGrp="1"/>
          </p:cNvSpPr>
          <p:nvPr>
            <p:ph type="title" hasCustomPrompt="1"/>
          </p:nvPr>
        </p:nvSpPr>
        <p:spPr>
          <a:xfrm>
            <a:off x="271556" y="376112"/>
            <a:ext cx="7726020" cy="553998"/>
          </a:xfrm>
          <a:prstGeom prst="rect">
            <a:avLst/>
          </a:prstGeom>
        </p:spPr>
        <p:txBody>
          <a:bodyPr>
            <a:noAutofit/>
          </a:bodyPr>
          <a:lstStyle>
            <a:lvl1pPr algn="l">
              <a:defRPr lang="ko-KR" altLang="en-US" sz="4400" b="1" spc="-300" dirty="0">
                <a:ln>
                  <a:solidFill>
                    <a:schemeClr val="accent1">
                      <a:shade val="50000"/>
                      <a:alpha val="0"/>
                    </a:schemeClr>
                  </a:solidFill>
                </a:ln>
                <a:solidFill>
                  <a:schemeClr val="tx1">
                    <a:lumMod val="85000"/>
                    <a:lumOff val="15000"/>
                  </a:schemeClr>
                </a:solidFill>
                <a:latin typeface="Arial" panose="020B0604020202020204" pitchFamily="34" charset="0"/>
                <a:ea typeface="+mn-ea"/>
                <a:cs typeface="Arial" panose="020B0604020202020204" pitchFamily="34" charset="0"/>
              </a:defRPr>
            </a:lvl1pPr>
          </a:lstStyle>
          <a:p>
            <a:pPr lvl="0" algn="l" eaLnBrk="0" fontAlgn="base" hangingPunct="0">
              <a:spcAft>
                <a:spcPct val="0"/>
              </a:spcAft>
            </a:pPr>
            <a:r>
              <a:rPr lang="en-US" altLang="ko-KR" dirty="0"/>
              <a:t>1. </a:t>
            </a:r>
            <a:r>
              <a:rPr lang="ko-KR" altLang="en-US" dirty="0"/>
              <a:t>타이틀을 입력하세요</a:t>
            </a:r>
            <a:r>
              <a:rPr lang="en-US" altLang="ko-KR" dirty="0"/>
              <a:t>.</a:t>
            </a:r>
            <a:endParaRPr lang="ko-KR" altLang="en-US" dirty="0"/>
          </a:p>
        </p:txBody>
      </p:sp>
      <p:sp>
        <p:nvSpPr>
          <p:cNvPr id="6" name="Rectangle 17"/>
          <p:cNvSpPr>
            <a:spLocks noChangeArrowheads="1"/>
          </p:cNvSpPr>
          <p:nvPr userDrawn="1"/>
        </p:nvSpPr>
        <p:spPr bwMode="auto">
          <a:xfrm>
            <a:off x="4809199" y="6639136"/>
            <a:ext cx="286014" cy="153835"/>
          </a:xfrm>
          <a:prstGeom prst="rect">
            <a:avLst/>
          </a:prstGeom>
          <a:noFill/>
          <a:effectLst/>
        </p:spPr>
        <p:txBody>
          <a:bodyPr vert="horz" wrap="none" lIns="0" tIns="0" rIns="0" bIns="0" rtlCol="0" anchor="ctr">
            <a:noAutofit/>
          </a:bodyPr>
          <a:lstStyle/>
          <a:p>
            <a:pPr algn="ctr">
              <a:defRPr/>
            </a:pPr>
            <a:fld id="{87EC810E-F784-4439-A0DB-2C7343AB6795}" type="slidenum">
              <a:rPr lang="en-US" altLang="ko-KR" sz="800" kern="1200" smtClean="0">
                <a:ln>
                  <a:solidFill>
                    <a:prstClr val="white">
                      <a:alpha val="0"/>
                    </a:prstClr>
                  </a:solidFill>
                </a:ln>
                <a:solidFill>
                  <a:schemeClr val="tx1">
                    <a:lumMod val="85000"/>
                    <a:lumOff val="15000"/>
                  </a:schemeClr>
                </a:solidFill>
                <a:latin typeface="Arial" panose="020B0604020202020204" pitchFamily="34" charset="0"/>
                <a:ea typeface="+mn-ea"/>
                <a:cs typeface="Arial" panose="020B0604020202020204" pitchFamily="34" charset="0"/>
              </a:rPr>
              <a:pPr algn="ctr">
                <a:defRPr/>
              </a:pPr>
              <a:t>‹#›</a:t>
            </a:fld>
            <a:r>
              <a:rPr lang="en-US" altLang="ko-KR" sz="800">
                <a:ln>
                  <a:solidFill>
                    <a:schemeClr val="bg1">
                      <a:alpha val="0"/>
                    </a:schemeClr>
                  </a:solidFill>
                </a:ln>
                <a:solidFill>
                  <a:schemeClr val="tx1">
                    <a:lumMod val="85000"/>
                    <a:lumOff val="15000"/>
                  </a:schemeClr>
                </a:solidFill>
                <a:latin typeface="Arial" panose="020B0604020202020204" pitchFamily="34" charset="0"/>
                <a:ea typeface="맑은 고딕" panose="020B0503020000020004" pitchFamily="50" charset="-127"/>
                <a:cs typeface="Arial" panose="020B0604020202020204" pitchFamily="34" charset="0"/>
              </a:rPr>
              <a:t> </a:t>
            </a:r>
            <a:endParaRPr lang="en-US" altLang="ko-KR" sz="800" dirty="0">
              <a:ln>
                <a:solidFill>
                  <a:schemeClr val="bg1">
                    <a:alpha val="0"/>
                  </a:schemeClr>
                </a:solidFill>
              </a:ln>
              <a:solidFill>
                <a:schemeClr val="tx1">
                  <a:lumMod val="85000"/>
                  <a:lumOff val="15000"/>
                </a:schemeClr>
              </a:solidFill>
              <a:latin typeface="Arial" panose="020B0604020202020204" pitchFamily="34" charset="0"/>
              <a:ea typeface="맑은 고딕" panose="020B0503020000020004" pitchFamily="50" charset="-127"/>
              <a:cs typeface="Arial" panose="020B0604020202020204" pitchFamily="34" charset="0"/>
            </a:endParaRPr>
          </a:p>
        </p:txBody>
      </p:sp>
      <p:sp>
        <p:nvSpPr>
          <p:cNvPr id="5" name="자유형 4"/>
          <p:cNvSpPr/>
          <p:nvPr userDrawn="1"/>
        </p:nvSpPr>
        <p:spPr>
          <a:xfrm>
            <a:off x="406" y="1243012"/>
            <a:ext cx="9903600" cy="0"/>
          </a:xfrm>
          <a:custGeom>
            <a:avLst/>
            <a:gdLst>
              <a:gd name="connsiteX0" fmla="*/ 0 w 9925050"/>
              <a:gd name="connsiteY0" fmla="*/ 0 h 0"/>
              <a:gd name="connsiteX1" fmla="*/ 9925050 w 9925050"/>
              <a:gd name="connsiteY1" fmla="*/ 0 h 0"/>
            </a:gdLst>
            <a:ahLst/>
            <a:cxnLst>
              <a:cxn ang="0">
                <a:pos x="connsiteX0" y="connsiteY0"/>
              </a:cxn>
              <a:cxn ang="0">
                <a:pos x="connsiteX1" y="connsiteY1"/>
              </a:cxn>
            </a:cxnLst>
            <a:rect l="l" t="t" r="r" b="b"/>
            <a:pathLst>
              <a:path w="9925050">
                <a:moveTo>
                  <a:pt x="0" y="0"/>
                </a:moveTo>
                <a:lnTo>
                  <a:pt x="9925050" y="0"/>
                </a:lnTo>
              </a:path>
            </a:pathLst>
          </a:custGeom>
          <a:noFill/>
          <a:ln w="12700">
            <a:solidFill>
              <a:srgbClr val="1C75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Picture 2" descr="C:\Users\credu\Desktop\Untitled-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59844" y="6601330"/>
            <a:ext cx="545732" cy="1386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747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pic>
        <p:nvPicPr>
          <p:cNvPr id="2056" name="Picture 8"/>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 y="88"/>
            <a:ext cx="9902819" cy="685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8065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95221" y="274638"/>
            <a:ext cx="8913972"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95221" y="1600201"/>
            <a:ext cx="8913972"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95220" y="6356351"/>
            <a:ext cx="23110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5C2C19-10E2-4320-8ABB-8D84A3C7717E}" type="datetimeFigureOut">
              <a:rPr lang="ko-KR" altLang="en-US" smtClean="0"/>
              <a:t>2020-06-18</a:t>
            </a:fld>
            <a:endParaRPr lang="ko-KR" altLang="en-US"/>
          </a:p>
        </p:txBody>
      </p:sp>
      <p:sp>
        <p:nvSpPr>
          <p:cNvPr id="5" name="바닥글 개체 틀 4"/>
          <p:cNvSpPr>
            <a:spLocks noGrp="1"/>
          </p:cNvSpPr>
          <p:nvPr>
            <p:ph type="ftr" sz="quarter" idx="3"/>
          </p:nvPr>
        </p:nvSpPr>
        <p:spPr>
          <a:xfrm>
            <a:off x="3384008" y="6356351"/>
            <a:ext cx="31363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7098163" y="6356351"/>
            <a:ext cx="23110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141928-14D8-44F4-BAEA-D2A83F69BB3D}" type="slidenum">
              <a:rPr lang="ko-KR" altLang="en-US" smtClean="0"/>
              <a:t>‹#›</a:t>
            </a:fld>
            <a:endParaRPr lang="ko-KR" altLang="en-US"/>
          </a:p>
        </p:txBody>
      </p:sp>
    </p:spTree>
    <p:extLst>
      <p:ext uri="{BB962C8B-B14F-4D97-AF65-F5344CB8AC3E}">
        <p14:creationId xmlns:p14="http://schemas.microsoft.com/office/powerpoint/2010/main" val="3496783045"/>
      </p:ext>
    </p:extLst>
  </p:cSld>
  <p:clrMap bg1="lt1" tx1="dk1" bg2="lt2" tx2="dk2" accent1="accent1" accent2="accent2" accent3="accent3" accent4="accent4" accent5="accent5" accent6="accent6" hlink="hlink" folHlink="folHlink"/>
  <p:sldLayoutIdLst>
    <p:sldLayoutId id="2147483655" r:id="rId1"/>
    <p:sldLayoutId id="2147483684" r:id="rId2"/>
    <p:sldLayoutId id="2147483682" r:id="rId3"/>
    <p:sldLayoutId id="2147483685" r:id="rId4"/>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bluesky314/BraTs-Segmentation-Challenge" TargetMode="External"/><Relationship Id="rId3" Type="http://schemas.openxmlformats.org/officeDocument/2006/relationships/hyperlink" Target="https://github.com/cv-lee/BraTs" TargetMode="External"/><Relationship Id="rId7" Type="http://schemas.openxmlformats.org/officeDocument/2006/relationships/hyperlink" Target="https://github.com/China-LiuXiaopeng/BraTS-DMFNet" TargetMode="External"/><Relationship Id="rId2" Type="http://schemas.openxmlformats.org/officeDocument/2006/relationships/hyperlink" Target="https://github.com/naomifridman/Unet_Brain_tumor_segmentation" TargetMode="External"/><Relationship Id="rId1" Type="http://schemas.openxmlformats.org/officeDocument/2006/relationships/slideLayout" Target="../slideLayouts/slideLayout3.xml"/><Relationship Id="rId6" Type="http://schemas.openxmlformats.org/officeDocument/2006/relationships/hyperlink" Target="https://github.com/ellisdg/3DUnetCNN" TargetMode="External"/><Relationship Id="rId5" Type="http://schemas.openxmlformats.org/officeDocument/2006/relationships/hyperlink" Target="https://github.com/JohnleeHIT/Brats2019" TargetMode="External"/><Relationship Id="rId4" Type="http://schemas.openxmlformats.org/officeDocument/2006/relationships/hyperlink" Target="https://github.com/woodywff/brats_2019" TargetMode="External"/><Relationship Id="rId9" Type="http://schemas.openxmlformats.org/officeDocument/2006/relationships/hyperlink" Target="https://github.com/Jack-Etheredge/Brain-Tumor-Segmentation-3D-UNet-CNN"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ellisdg/3DUnetCNN"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link.springer.com/chapter/10.1007/978-3-030-11726-9_14"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researchgate.net/publication/309402865_Automatic_and_Manual_Segmentation_of_Hippocampus_in_Epileptic_Patients_MRI" TargetMode="External"/><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researchgate.net/publication/257464057_Integration_of_ultra-high_field_MRI_and_histology_for_connectome_based_research_of_brain_disorders" TargetMode="External"/><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Box 10"/>
          <p:cNvSpPr txBox="1">
            <a:spLocks noChangeArrowheads="1"/>
          </p:cNvSpPr>
          <p:nvPr/>
        </p:nvSpPr>
        <p:spPr bwMode="auto">
          <a:xfrm>
            <a:off x="2155333" y="2149514"/>
            <a:ext cx="5640388" cy="307777"/>
          </a:xfrm>
          <a:prstGeom prst="rect">
            <a:avLst/>
          </a:prstGeom>
          <a:noFill/>
          <a:ln w="9525">
            <a:noFill/>
            <a:miter lim="800000"/>
            <a:headEnd/>
            <a:tailEnd/>
          </a:ln>
          <a:effectLst/>
        </p:spPr>
        <p:txBody>
          <a:bodyPr wrap="square" lIns="0" tIns="0" rIns="0" bIns="0" anchor="ctr">
            <a:spAutoFit/>
          </a:bodyPr>
          <a:lstStyle/>
          <a:p>
            <a:pPr eaLnBrk="0" latinLnBrk="0" hangingPunct="0"/>
            <a:r>
              <a:rPr lang="ko-KR" altLang="en-US" sz="2000" b="1" spc="-150" dirty="0">
                <a:ln>
                  <a:solidFill>
                    <a:schemeClr val="accent1">
                      <a:shade val="50000"/>
                      <a:alpha val="0"/>
                    </a:schemeClr>
                  </a:solidFill>
                </a:ln>
                <a:solidFill>
                  <a:srgbClr val="FFFF00"/>
                </a:solidFill>
                <a:latin typeface="Arial" panose="020B0604020202020204" pitchFamily="34" charset="0"/>
                <a:cs typeface="Arial" panose="020B0604020202020204" pitchFamily="34" charset="0"/>
              </a:rPr>
              <a:t>혁신성장 청년인재 집중양성</a:t>
            </a:r>
            <a:r>
              <a:rPr lang="en-US" altLang="ko-KR" sz="2000" b="1" spc="-150" dirty="0">
                <a:ln>
                  <a:solidFill>
                    <a:schemeClr val="accent1">
                      <a:shade val="50000"/>
                      <a:alpha val="0"/>
                    </a:schemeClr>
                  </a:solidFill>
                </a:ln>
                <a:solidFill>
                  <a:srgbClr val="FFFF00"/>
                </a:solidFill>
                <a:latin typeface="+mn-ea"/>
                <a:cs typeface="Arial" panose="020B0604020202020204" pitchFamily="34" charset="0"/>
              </a:rPr>
              <a:t> </a:t>
            </a:r>
            <a:r>
              <a:rPr lang="ko-KR" altLang="en-US" sz="2000" b="1" spc="-150" dirty="0">
                <a:ln>
                  <a:solidFill>
                    <a:schemeClr val="accent1">
                      <a:shade val="50000"/>
                      <a:alpha val="0"/>
                    </a:schemeClr>
                  </a:solidFill>
                </a:ln>
                <a:solidFill>
                  <a:srgbClr val="FFFF00"/>
                </a:solidFill>
                <a:latin typeface="+mn-ea"/>
                <a:cs typeface="Arial" panose="020B0604020202020204" pitchFamily="34" charset="0"/>
              </a:rPr>
              <a:t> </a:t>
            </a:r>
            <a:endParaRPr lang="en-US" altLang="ko-KR" sz="2000" b="1" spc="-150" dirty="0">
              <a:ln>
                <a:solidFill>
                  <a:schemeClr val="accent1">
                    <a:shade val="50000"/>
                    <a:alpha val="0"/>
                  </a:schemeClr>
                </a:solidFill>
              </a:ln>
              <a:solidFill>
                <a:srgbClr val="FFFF00"/>
              </a:solidFill>
              <a:latin typeface="+mn-ea"/>
              <a:cs typeface="Arial" panose="020B0604020202020204" pitchFamily="34" charset="0"/>
            </a:endParaRPr>
          </a:p>
        </p:txBody>
      </p:sp>
      <p:sp>
        <p:nvSpPr>
          <p:cNvPr id="30" name="Text Box 10"/>
          <p:cNvSpPr txBox="1">
            <a:spLocks noChangeArrowheads="1"/>
          </p:cNvSpPr>
          <p:nvPr/>
        </p:nvSpPr>
        <p:spPr bwMode="auto">
          <a:xfrm>
            <a:off x="2066433" y="2647069"/>
            <a:ext cx="5818188" cy="996811"/>
          </a:xfrm>
          <a:prstGeom prst="rect">
            <a:avLst/>
          </a:prstGeom>
          <a:noFill/>
          <a:ln w="9525">
            <a:noFill/>
            <a:miter lim="800000"/>
            <a:headEnd/>
            <a:tailEnd/>
          </a:ln>
          <a:effectLst/>
        </p:spPr>
        <p:txBody>
          <a:bodyPr wrap="square" lIns="0" tIns="0" rIns="0" bIns="0" anchor="ctr">
            <a:spAutoFit/>
          </a:bodyPr>
          <a:lstStyle/>
          <a:p>
            <a:pPr algn="ctr" eaLnBrk="0" latinLnBrk="0" hangingPunct="0">
              <a:lnSpc>
                <a:spcPct val="130000"/>
              </a:lnSpc>
            </a:pPr>
            <a:r>
              <a:rPr lang="en-US" altLang="ko-KR" sz="5600" b="1" spc="-300" dirty="0">
                <a:ln>
                  <a:solidFill>
                    <a:schemeClr val="accent1">
                      <a:shade val="50000"/>
                      <a:alpha val="0"/>
                    </a:schemeClr>
                  </a:solidFill>
                </a:ln>
                <a:solidFill>
                  <a:schemeClr val="bg1"/>
                </a:solidFill>
                <a:latin typeface="+mn-ea"/>
                <a:cs typeface="Arial" panose="020B0604020202020204" pitchFamily="34" charset="0"/>
              </a:rPr>
              <a:t>IAMEDIC</a:t>
            </a:r>
          </a:p>
        </p:txBody>
      </p:sp>
      <p:sp>
        <p:nvSpPr>
          <p:cNvPr id="4" name="Text Box 10"/>
          <p:cNvSpPr txBox="1">
            <a:spLocks noChangeArrowheads="1"/>
          </p:cNvSpPr>
          <p:nvPr/>
        </p:nvSpPr>
        <p:spPr bwMode="auto">
          <a:xfrm>
            <a:off x="2155333" y="3789050"/>
            <a:ext cx="5640388" cy="338554"/>
          </a:xfrm>
          <a:prstGeom prst="rect">
            <a:avLst/>
          </a:prstGeom>
          <a:noFill/>
          <a:ln w="9525">
            <a:noFill/>
            <a:miter lim="800000"/>
            <a:headEnd/>
            <a:tailEnd/>
          </a:ln>
          <a:effectLst/>
        </p:spPr>
        <p:txBody>
          <a:bodyPr wrap="square" lIns="0" tIns="0" rIns="0" bIns="0" anchor="ctr">
            <a:spAutoFit/>
          </a:bodyPr>
          <a:lstStyle/>
          <a:p>
            <a:pPr algn="ctr" eaLnBrk="0" latinLnBrk="0" hangingPunct="0"/>
            <a:r>
              <a:rPr lang="ko-KR" altLang="en-US" sz="2200" b="1" spc="-150" dirty="0" err="1">
                <a:ln>
                  <a:solidFill>
                    <a:schemeClr val="accent1">
                      <a:shade val="50000"/>
                      <a:alpha val="0"/>
                    </a:schemeClr>
                  </a:solidFill>
                </a:ln>
                <a:solidFill>
                  <a:schemeClr val="bg1"/>
                </a:solidFill>
                <a:latin typeface="+mn-ea"/>
                <a:cs typeface="Arial" panose="020B0604020202020204" pitchFamily="34" charset="0"/>
              </a:rPr>
              <a:t>서승훈</a:t>
            </a:r>
            <a:r>
              <a:rPr lang="en-US" altLang="ko-KR" sz="2200" b="1" spc="-150" dirty="0">
                <a:ln>
                  <a:solidFill>
                    <a:schemeClr val="accent1">
                      <a:shade val="50000"/>
                      <a:alpha val="0"/>
                    </a:schemeClr>
                  </a:solidFill>
                </a:ln>
                <a:solidFill>
                  <a:schemeClr val="bg1"/>
                </a:solidFill>
                <a:latin typeface="+mn-ea"/>
                <a:cs typeface="Arial" panose="020B0604020202020204" pitchFamily="34" charset="0"/>
              </a:rPr>
              <a:t>, </a:t>
            </a:r>
            <a:r>
              <a:rPr lang="ko-KR" altLang="en-US" sz="2200" b="1" spc="-150" dirty="0">
                <a:ln>
                  <a:solidFill>
                    <a:schemeClr val="accent1">
                      <a:shade val="50000"/>
                      <a:alpha val="0"/>
                    </a:schemeClr>
                  </a:solidFill>
                </a:ln>
                <a:solidFill>
                  <a:schemeClr val="bg1"/>
                </a:solidFill>
                <a:latin typeface="+mn-ea"/>
                <a:cs typeface="Arial" panose="020B0604020202020204" pitchFamily="34" charset="0"/>
              </a:rPr>
              <a:t>서준영</a:t>
            </a:r>
            <a:r>
              <a:rPr lang="en-US" altLang="ko-KR" sz="2200" b="1" spc="-150" dirty="0">
                <a:ln>
                  <a:solidFill>
                    <a:schemeClr val="accent1">
                      <a:shade val="50000"/>
                      <a:alpha val="0"/>
                    </a:schemeClr>
                  </a:solidFill>
                </a:ln>
                <a:solidFill>
                  <a:schemeClr val="bg1"/>
                </a:solidFill>
                <a:latin typeface="+mn-ea"/>
                <a:cs typeface="Arial" panose="020B0604020202020204" pitchFamily="34" charset="0"/>
              </a:rPr>
              <a:t>, </a:t>
            </a:r>
            <a:r>
              <a:rPr lang="ko-KR" altLang="en-US" sz="2200" b="1" spc="-150" dirty="0">
                <a:ln>
                  <a:solidFill>
                    <a:schemeClr val="accent1">
                      <a:shade val="50000"/>
                      <a:alpha val="0"/>
                    </a:schemeClr>
                  </a:solidFill>
                </a:ln>
                <a:solidFill>
                  <a:schemeClr val="bg1"/>
                </a:solidFill>
                <a:latin typeface="+mn-ea"/>
                <a:cs typeface="Arial" panose="020B0604020202020204" pitchFamily="34" charset="0"/>
              </a:rPr>
              <a:t>이재호</a:t>
            </a:r>
            <a:r>
              <a:rPr lang="en-US" altLang="ko-KR" sz="2200" b="1" spc="-150" dirty="0">
                <a:ln>
                  <a:solidFill>
                    <a:schemeClr val="accent1">
                      <a:shade val="50000"/>
                      <a:alpha val="0"/>
                    </a:schemeClr>
                  </a:solidFill>
                </a:ln>
                <a:solidFill>
                  <a:schemeClr val="bg1"/>
                </a:solidFill>
                <a:latin typeface="+mn-ea"/>
                <a:cs typeface="Arial" panose="020B0604020202020204" pitchFamily="34" charset="0"/>
              </a:rPr>
              <a:t>, </a:t>
            </a:r>
            <a:r>
              <a:rPr lang="ko-KR" altLang="en-US" sz="2200" b="1" spc="-150" dirty="0">
                <a:ln>
                  <a:solidFill>
                    <a:schemeClr val="accent1">
                      <a:shade val="50000"/>
                      <a:alpha val="0"/>
                    </a:schemeClr>
                  </a:solidFill>
                </a:ln>
                <a:solidFill>
                  <a:schemeClr val="bg1"/>
                </a:solidFill>
                <a:latin typeface="+mn-ea"/>
                <a:cs typeface="Arial" panose="020B0604020202020204" pitchFamily="34" charset="0"/>
              </a:rPr>
              <a:t>장진영 </a:t>
            </a:r>
            <a:endParaRPr lang="en-US" altLang="ko-KR" sz="2200" b="1" spc="-150" dirty="0">
              <a:ln>
                <a:solidFill>
                  <a:schemeClr val="accent1">
                    <a:shade val="50000"/>
                    <a:alpha val="0"/>
                  </a:schemeClr>
                </a:solidFill>
              </a:ln>
              <a:solidFill>
                <a:schemeClr val="bg1"/>
              </a:solidFill>
              <a:latin typeface="+mn-ea"/>
              <a:cs typeface="Arial" panose="020B0604020202020204" pitchFamily="34" charset="0"/>
            </a:endParaRPr>
          </a:p>
        </p:txBody>
      </p:sp>
    </p:spTree>
    <p:extLst>
      <p:ext uri="{BB962C8B-B14F-4D97-AF65-F5344CB8AC3E}">
        <p14:creationId xmlns:p14="http://schemas.microsoft.com/office/powerpoint/2010/main" val="121446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033712A-34C2-42D3-9392-85880E570EC7}"/>
              </a:ext>
            </a:extLst>
          </p:cNvPr>
          <p:cNvSpPr>
            <a:spLocks noGrp="1"/>
          </p:cNvSpPr>
          <p:nvPr>
            <p:ph type="title"/>
          </p:nvPr>
        </p:nvSpPr>
        <p:spPr>
          <a:xfrm>
            <a:off x="271556" y="376112"/>
            <a:ext cx="8857230" cy="553998"/>
          </a:xfrm>
        </p:spPr>
        <p:txBody>
          <a:bodyPr/>
          <a:lstStyle/>
          <a:p>
            <a:r>
              <a:rPr lang="en-US" altLang="ko-KR" dirty="0"/>
              <a:t>3D </a:t>
            </a:r>
            <a:r>
              <a:rPr lang="en-US" altLang="ko-KR" dirty="0" err="1"/>
              <a:t>Unet</a:t>
            </a:r>
            <a:r>
              <a:rPr lang="en-US" altLang="ko-KR" dirty="0"/>
              <a:t>: Data prep</a:t>
            </a:r>
            <a:endParaRPr lang="ko-KR" altLang="en-US" dirty="0"/>
          </a:p>
        </p:txBody>
      </p:sp>
      <p:sp>
        <p:nvSpPr>
          <p:cNvPr id="3" name="TextBox 2">
            <a:extLst>
              <a:ext uri="{FF2B5EF4-FFF2-40B4-BE49-F238E27FC236}">
                <a16:creationId xmlns:a16="http://schemas.microsoft.com/office/drawing/2014/main" xmlns="" id="{AFE092FF-4708-4B90-8D4D-7EB2080994AF}"/>
              </a:ext>
            </a:extLst>
          </p:cNvPr>
          <p:cNvSpPr txBox="1"/>
          <p:nvPr/>
        </p:nvSpPr>
        <p:spPr>
          <a:xfrm>
            <a:off x="1063666" y="2132820"/>
            <a:ext cx="6912960" cy="369332"/>
          </a:xfrm>
          <a:prstGeom prst="rect">
            <a:avLst/>
          </a:prstGeom>
          <a:noFill/>
        </p:spPr>
        <p:txBody>
          <a:bodyPr wrap="square" rtlCol="0">
            <a:spAutoFit/>
          </a:bodyPr>
          <a:lstStyle/>
          <a:p>
            <a:r>
              <a:rPr lang="en-US" altLang="ko-KR" dirty="0"/>
              <a:t>3D BTS </a:t>
            </a:r>
            <a:r>
              <a:rPr lang="ko-KR" altLang="en-US" dirty="0"/>
              <a:t>모델의 흐름도</a:t>
            </a:r>
            <a:r>
              <a:rPr lang="en-US" altLang="ko-KR" dirty="0"/>
              <a:t>.</a:t>
            </a:r>
            <a:r>
              <a:rPr lang="ko-KR" altLang="en-US" dirty="0"/>
              <a:t> </a:t>
            </a:r>
            <a:r>
              <a:rPr lang="en-US" altLang="ko-KR" dirty="0"/>
              <a:t>(generator</a:t>
            </a:r>
            <a:r>
              <a:rPr lang="ko-KR" altLang="en-US" dirty="0"/>
              <a:t> 부재에 따른 복잡도 증가</a:t>
            </a:r>
            <a:r>
              <a:rPr lang="en-US" altLang="ko-KR" dirty="0"/>
              <a:t>)</a:t>
            </a:r>
          </a:p>
        </p:txBody>
      </p:sp>
      <p:sp>
        <p:nvSpPr>
          <p:cNvPr id="4" name="TextBox 3">
            <a:extLst>
              <a:ext uri="{FF2B5EF4-FFF2-40B4-BE49-F238E27FC236}">
                <a16:creationId xmlns:a16="http://schemas.microsoft.com/office/drawing/2014/main" xmlns="" id="{C1346308-1137-4285-9FCA-31AEEB9990EF}"/>
              </a:ext>
            </a:extLst>
          </p:cNvPr>
          <p:cNvSpPr txBox="1"/>
          <p:nvPr/>
        </p:nvSpPr>
        <p:spPr>
          <a:xfrm>
            <a:off x="1063666" y="2636890"/>
            <a:ext cx="7561050" cy="923330"/>
          </a:xfrm>
          <a:prstGeom prst="rect">
            <a:avLst/>
          </a:prstGeom>
          <a:noFill/>
        </p:spPr>
        <p:txBody>
          <a:bodyPr wrap="square" rtlCol="0">
            <a:spAutoFit/>
          </a:bodyPr>
          <a:lstStyle/>
          <a:p>
            <a:r>
              <a:rPr lang="ko-KR" altLang="en-US" dirty="0" err="1"/>
              <a:t>전처리</a:t>
            </a:r>
            <a:endParaRPr lang="en-US" altLang="ko-KR" dirty="0"/>
          </a:p>
          <a:p>
            <a:pPr marL="285750" indent="-285750">
              <a:buFontTx/>
              <a:buChar char="-"/>
            </a:pPr>
            <a:r>
              <a:rPr lang="ko-KR" altLang="en-US" dirty="0"/>
              <a:t>두개골 제거</a:t>
            </a:r>
            <a:r>
              <a:rPr lang="en-US" altLang="ko-KR" dirty="0"/>
              <a:t>, </a:t>
            </a:r>
            <a:r>
              <a:rPr lang="ko-KR" altLang="en-US" dirty="0"/>
              <a:t>정렬</a:t>
            </a:r>
            <a:r>
              <a:rPr lang="en-US" altLang="ko-KR" dirty="0"/>
              <a:t>, </a:t>
            </a:r>
          </a:p>
          <a:p>
            <a:pPr marL="285750" indent="-285750">
              <a:buFontTx/>
              <a:buChar char="-"/>
            </a:pPr>
            <a:r>
              <a:rPr lang="en-US" altLang="ko-KR" dirty="0"/>
              <a:t>(N4 </a:t>
            </a:r>
            <a:r>
              <a:rPr lang="en-US" altLang="ko-KR" dirty="0" err="1"/>
              <a:t>biascorrection</a:t>
            </a:r>
            <a:r>
              <a:rPr lang="en-US" altLang="ko-KR" dirty="0"/>
              <a:t>, directory and file renaming)</a:t>
            </a:r>
          </a:p>
        </p:txBody>
      </p:sp>
      <p:sp>
        <p:nvSpPr>
          <p:cNvPr id="5" name="TextBox 4">
            <a:extLst>
              <a:ext uri="{FF2B5EF4-FFF2-40B4-BE49-F238E27FC236}">
                <a16:creationId xmlns:a16="http://schemas.microsoft.com/office/drawing/2014/main" xmlns="" id="{7821732F-06CE-4256-9C0F-96DCD18EEACC}"/>
              </a:ext>
            </a:extLst>
          </p:cNvPr>
          <p:cNvSpPr txBox="1"/>
          <p:nvPr/>
        </p:nvSpPr>
        <p:spPr>
          <a:xfrm>
            <a:off x="1063666" y="3694958"/>
            <a:ext cx="7561050" cy="923330"/>
          </a:xfrm>
          <a:prstGeom prst="rect">
            <a:avLst/>
          </a:prstGeom>
          <a:noFill/>
        </p:spPr>
        <p:txBody>
          <a:bodyPr wrap="square" rtlCol="0">
            <a:spAutoFit/>
          </a:bodyPr>
          <a:lstStyle/>
          <a:p>
            <a:r>
              <a:rPr lang="en-US" altLang="ko-KR" dirty="0"/>
              <a:t>Building H5 Files</a:t>
            </a:r>
          </a:p>
          <a:p>
            <a:pPr marL="285750" indent="-285750">
              <a:buFontTx/>
              <a:buChar char="-"/>
            </a:pPr>
            <a:r>
              <a:rPr lang="en-US" altLang="ko-KR" dirty="0"/>
              <a:t>Normalization</a:t>
            </a:r>
          </a:p>
          <a:p>
            <a:pPr marL="285750" indent="-285750">
              <a:buFontTx/>
              <a:buChar char="-"/>
            </a:pPr>
            <a:endParaRPr lang="en-US" altLang="ko-KR" dirty="0"/>
          </a:p>
        </p:txBody>
      </p:sp>
      <p:sp>
        <p:nvSpPr>
          <p:cNvPr id="6" name="TextBox 5">
            <a:extLst>
              <a:ext uri="{FF2B5EF4-FFF2-40B4-BE49-F238E27FC236}">
                <a16:creationId xmlns:a16="http://schemas.microsoft.com/office/drawing/2014/main" xmlns="" id="{692025E6-8928-40ED-873C-43B68B1DCF37}"/>
              </a:ext>
            </a:extLst>
          </p:cNvPr>
          <p:cNvSpPr txBox="1"/>
          <p:nvPr/>
        </p:nvSpPr>
        <p:spPr>
          <a:xfrm>
            <a:off x="1063666" y="4618288"/>
            <a:ext cx="7561050" cy="369332"/>
          </a:xfrm>
          <a:prstGeom prst="rect">
            <a:avLst/>
          </a:prstGeom>
          <a:noFill/>
        </p:spPr>
        <p:txBody>
          <a:bodyPr wrap="square" rtlCol="0">
            <a:spAutoFit/>
          </a:bodyPr>
          <a:lstStyle/>
          <a:p>
            <a:r>
              <a:rPr lang="en-US" altLang="ko-KR" dirty="0"/>
              <a:t>Generating input</a:t>
            </a:r>
          </a:p>
        </p:txBody>
      </p:sp>
      <p:sp>
        <p:nvSpPr>
          <p:cNvPr id="7" name="TextBox 6">
            <a:extLst>
              <a:ext uri="{FF2B5EF4-FFF2-40B4-BE49-F238E27FC236}">
                <a16:creationId xmlns:a16="http://schemas.microsoft.com/office/drawing/2014/main" xmlns="" id="{28AD6BDB-A6AF-4118-9017-271EEAAAEAFF}"/>
              </a:ext>
            </a:extLst>
          </p:cNvPr>
          <p:cNvSpPr txBox="1"/>
          <p:nvPr/>
        </p:nvSpPr>
        <p:spPr>
          <a:xfrm>
            <a:off x="1063666" y="5517290"/>
            <a:ext cx="7561050" cy="369332"/>
          </a:xfrm>
          <a:prstGeom prst="rect">
            <a:avLst/>
          </a:prstGeom>
          <a:noFill/>
        </p:spPr>
        <p:txBody>
          <a:bodyPr wrap="square" rtlCol="0">
            <a:spAutoFit/>
          </a:bodyPr>
          <a:lstStyle/>
          <a:p>
            <a:r>
              <a:rPr lang="en-US" altLang="ko-KR" dirty="0"/>
              <a:t>Model</a:t>
            </a:r>
          </a:p>
        </p:txBody>
      </p:sp>
      <p:sp>
        <p:nvSpPr>
          <p:cNvPr id="8" name="TextBox 7">
            <a:extLst>
              <a:ext uri="{FF2B5EF4-FFF2-40B4-BE49-F238E27FC236}">
                <a16:creationId xmlns:a16="http://schemas.microsoft.com/office/drawing/2014/main" xmlns="" id="{12555ED6-F659-42E2-B418-66CE39BFB4D5}"/>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3556165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8C75EE39-ED3D-4996-B700-D20E08250981}"/>
              </a:ext>
            </a:extLst>
          </p:cNvPr>
          <p:cNvSpPr>
            <a:spLocks noGrp="1"/>
          </p:cNvSpPr>
          <p:nvPr>
            <p:ph type="title"/>
          </p:nvPr>
        </p:nvSpPr>
        <p:spPr/>
        <p:txBody>
          <a:bodyPr/>
          <a:lstStyle/>
          <a:p>
            <a:r>
              <a:rPr lang="ko-KR" altLang="en-US" dirty="0"/>
              <a:t>논문 및 소스코드 탐색</a:t>
            </a:r>
          </a:p>
        </p:txBody>
      </p:sp>
      <p:graphicFrame>
        <p:nvGraphicFramePr>
          <p:cNvPr id="3" name="표 8">
            <a:extLst>
              <a:ext uri="{FF2B5EF4-FFF2-40B4-BE49-F238E27FC236}">
                <a16:creationId xmlns:a16="http://schemas.microsoft.com/office/drawing/2014/main" xmlns="" id="{C9ACCD56-7C72-45F8-8000-6B01DF09B138}"/>
              </a:ext>
            </a:extLst>
          </p:cNvPr>
          <p:cNvGraphicFramePr>
            <a:graphicFrameLocks noGrp="1"/>
          </p:cNvGraphicFramePr>
          <p:nvPr>
            <p:extLst>
              <p:ext uri="{D42A27DB-BD31-4B8C-83A1-F6EECF244321}">
                <p14:modId xmlns:p14="http://schemas.microsoft.com/office/powerpoint/2010/main" val="2394353726"/>
              </p:ext>
            </p:extLst>
          </p:nvPr>
        </p:nvGraphicFramePr>
        <p:xfrm>
          <a:off x="631606" y="1916790"/>
          <a:ext cx="8641199" cy="4091940"/>
        </p:xfrm>
        <a:graphic>
          <a:graphicData uri="http://schemas.openxmlformats.org/drawingml/2006/table">
            <a:tbl>
              <a:tblPr firstRow="1" bandRow="1">
                <a:tableStyleId>{5C22544A-7EE6-4342-B048-85BDC9FD1C3A}</a:tableStyleId>
              </a:tblPr>
              <a:tblGrid>
                <a:gridCol w="1717672">
                  <a:extLst>
                    <a:ext uri="{9D8B030D-6E8A-4147-A177-3AD203B41FA5}">
                      <a16:colId xmlns:a16="http://schemas.microsoft.com/office/drawing/2014/main" xmlns="" val="736833834"/>
                    </a:ext>
                  </a:extLst>
                </a:gridCol>
                <a:gridCol w="1594788">
                  <a:extLst>
                    <a:ext uri="{9D8B030D-6E8A-4147-A177-3AD203B41FA5}">
                      <a16:colId xmlns:a16="http://schemas.microsoft.com/office/drawing/2014/main" xmlns="" val="2246926240"/>
                    </a:ext>
                  </a:extLst>
                </a:gridCol>
                <a:gridCol w="1008140">
                  <a:extLst>
                    <a:ext uri="{9D8B030D-6E8A-4147-A177-3AD203B41FA5}">
                      <a16:colId xmlns:a16="http://schemas.microsoft.com/office/drawing/2014/main" xmlns="" val="718864871"/>
                    </a:ext>
                  </a:extLst>
                </a:gridCol>
                <a:gridCol w="864120">
                  <a:extLst>
                    <a:ext uri="{9D8B030D-6E8A-4147-A177-3AD203B41FA5}">
                      <a16:colId xmlns:a16="http://schemas.microsoft.com/office/drawing/2014/main" xmlns="" val="1158544206"/>
                    </a:ext>
                  </a:extLst>
                </a:gridCol>
                <a:gridCol w="1296180">
                  <a:extLst>
                    <a:ext uri="{9D8B030D-6E8A-4147-A177-3AD203B41FA5}">
                      <a16:colId xmlns:a16="http://schemas.microsoft.com/office/drawing/2014/main" xmlns="" val="2931894362"/>
                    </a:ext>
                  </a:extLst>
                </a:gridCol>
                <a:gridCol w="2160299">
                  <a:extLst>
                    <a:ext uri="{9D8B030D-6E8A-4147-A177-3AD203B41FA5}">
                      <a16:colId xmlns:a16="http://schemas.microsoft.com/office/drawing/2014/main" xmlns="" val="2769087259"/>
                    </a:ext>
                  </a:extLst>
                </a:gridCol>
              </a:tblGrid>
              <a:tr h="370840">
                <a:tc>
                  <a:txBody>
                    <a:bodyPr/>
                    <a:lstStyle/>
                    <a:p>
                      <a:pPr algn="ctr" latinLnBrk="1"/>
                      <a:r>
                        <a:rPr lang="en-US" altLang="ko-KR" dirty="0"/>
                        <a:t>Repositories</a:t>
                      </a:r>
                      <a:endParaRPr lang="ko-KR" altLang="en-US" dirty="0"/>
                    </a:p>
                  </a:txBody>
                  <a:tcPr/>
                </a:tc>
                <a:tc>
                  <a:txBody>
                    <a:bodyPr/>
                    <a:lstStyle/>
                    <a:p>
                      <a:pPr algn="ctr" latinLnBrk="1"/>
                      <a:r>
                        <a:rPr lang="en-US" altLang="ko-KR" dirty="0"/>
                        <a:t>Competition</a:t>
                      </a:r>
                      <a:endParaRPr lang="ko-KR" altLang="en-US" dirty="0"/>
                    </a:p>
                  </a:txBody>
                  <a:tcPr/>
                </a:tc>
                <a:tc>
                  <a:txBody>
                    <a:bodyPr/>
                    <a:lstStyle/>
                    <a:p>
                      <a:pPr algn="ctr" latinLnBrk="1"/>
                      <a:r>
                        <a:rPr lang="en-US" altLang="ko-KR" dirty="0"/>
                        <a:t>Framework</a:t>
                      </a:r>
                      <a:endParaRPr lang="ko-KR" altLang="en-US" dirty="0"/>
                    </a:p>
                  </a:txBody>
                  <a:tcPr/>
                </a:tc>
                <a:tc>
                  <a:txBody>
                    <a:bodyPr/>
                    <a:lstStyle/>
                    <a:p>
                      <a:pPr algn="ctr" latinLnBrk="1"/>
                      <a:r>
                        <a:rPr lang="en-US" altLang="ko-KR" dirty="0"/>
                        <a:t>Paper</a:t>
                      </a:r>
                      <a:endParaRPr lang="ko-KR" altLang="en-US" dirty="0"/>
                    </a:p>
                  </a:txBody>
                  <a:tcPr/>
                </a:tc>
                <a:tc>
                  <a:txBody>
                    <a:bodyPr/>
                    <a:lstStyle/>
                    <a:p>
                      <a:pPr algn="ctr" latinLnBrk="1"/>
                      <a:r>
                        <a:rPr lang="en-US" altLang="ko-KR" dirty="0"/>
                        <a:t>model</a:t>
                      </a:r>
                      <a:endParaRPr lang="ko-KR" altLang="en-US" dirty="0"/>
                    </a:p>
                  </a:txBody>
                  <a:tcPr/>
                </a:tc>
                <a:tc>
                  <a:txBody>
                    <a:bodyPr/>
                    <a:lstStyle/>
                    <a:p>
                      <a:pPr algn="ctr" latinLnBrk="1"/>
                      <a:r>
                        <a:rPr lang="en-US" altLang="ko-KR" dirty="0"/>
                        <a:t>Note</a:t>
                      </a:r>
                      <a:endParaRPr lang="ko-KR" altLang="en-US" dirty="0"/>
                    </a:p>
                  </a:txBody>
                  <a:tcPr/>
                </a:tc>
                <a:extLst>
                  <a:ext uri="{0D108BD9-81ED-4DB2-BD59-A6C34878D82A}">
                    <a16:rowId xmlns:a16="http://schemas.microsoft.com/office/drawing/2014/main" xmlns="" val="2463994416"/>
                  </a:ext>
                </a:extLst>
              </a:tr>
              <a:tr h="370840">
                <a:tc>
                  <a:txBody>
                    <a:bodyPr/>
                    <a:lstStyle/>
                    <a:p>
                      <a:pPr algn="ctr" rtl="0" fontAlgn="b"/>
                      <a:r>
                        <a:rPr lang="en-US" altLang="ko-KR" sz="1800" i="0" kern="1200" dirty="0" err="1">
                          <a:solidFill>
                            <a:schemeClr val="dk1"/>
                          </a:solidFill>
                          <a:effectLst/>
                          <a:latin typeface="+mn-lt"/>
                          <a:ea typeface="+mn-ea"/>
                          <a:cs typeface="+mn-cs"/>
                          <a:hlinkClick r:id="rId2"/>
                        </a:rPr>
                        <a:t>Naomifridman</a:t>
                      </a:r>
                      <a:endParaRPr lang="en-US" dirty="0">
                        <a:effectLst/>
                      </a:endParaRPr>
                    </a:p>
                  </a:txBody>
                  <a:tcPr marL="28575" marR="28575" marT="19050" marB="19050" anchor="ctr"/>
                </a:tc>
                <a:tc>
                  <a:txBody>
                    <a:bodyPr/>
                    <a:lstStyle/>
                    <a:p>
                      <a:pPr algn="ctr" latinLnBrk="1"/>
                      <a:r>
                        <a:rPr lang="en-US" altLang="ko-KR" dirty="0"/>
                        <a:t>X (2019 data)</a:t>
                      </a:r>
                      <a:endParaRPr lang="ko-KR" altLang="en-US" dirty="0"/>
                    </a:p>
                  </a:txBody>
                  <a:tcPr anchor="ctr"/>
                </a:tc>
                <a:tc>
                  <a:txBody>
                    <a:bodyPr/>
                    <a:lstStyle/>
                    <a:p>
                      <a:pPr algn="ctr" latinLnBrk="1"/>
                      <a:r>
                        <a:rPr lang="en-US" altLang="ko-KR" dirty="0" err="1"/>
                        <a:t>keras</a:t>
                      </a:r>
                      <a:endParaRPr lang="ko-KR" altLang="en-US" dirty="0"/>
                    </a:p>
                  </a:txBody>
                  <a:tcPr anchor="ctr"/>
                </a:tc>
                <a:tc>
                  <a:txBody>
                    <a:bodyPr/>
                    <a:lstStyle/>
                    <a:p>
                      <a:pPr algn="ctr" latinLnBrk="1"/>
                      <a:r>
                        <a:rPr lang="en-US" altLang="ko-KR" b="0" dirty="0"/>
                        <a:t>X</a:t>
                      </a:r>
                      <a:endParaRPr lang="ko-KR" altLang="en-US" b="0" dirty="0"/>
                    </a:p>
                  </a:txBody>
                  <a:tcPr anchor="ctr"/>
                </a:tc>
                <a:tc>
                  <a:txBody>
                    <a:bodyPr/>
                    <a:lstStyle/>
                    <a:p>
                      <a:pPr algn="ctr" latinLnBrk="1"/>
                      <a:r>
                        <a:rPr lang="en-US" altLang="ko-KR" b="0" dirty="0"/>
                        <a:t>2D </a:t>
                      </a:r>
                      <a:r>
                        <a:rPr lang="en-US" altLang="ko-KR" b="0" dirty="0" err="1"/>
                        <a:t>Unet</a:t>
                      </a:r>
                      <a:endParaRPr lang="ko-KR" altLang="en-US" b="0" dirty="0"/>
                    </a:p>
                  </a:txBody>
                  <a:tcPr anchor="ctr"/>
                </a:tc>
                <a:tc>
                  <a:txBody>
                    <a:bodyPr/>
                    <a:lstStyle/>
                    <a:p>
                      <a:pPr algn="ctr" latinLnBrk="1"/>
                      <a:r>
                        <a:rPr lang="en-US" altLang="ko-KR" b="0" dirty="0" err="1"/>
                        <a:t>ipynb</a:t>
                      </a:r>
                      <a:endParaRPr lang="ko-KR" altLang="en-US" b="0" dirty="0"/>
                    </a:p>
                  </a:txBody>
                  <a:tcPr anchor="ctr"/>
                </a:tc>
                <a:extLst>
                  <a:ext uri="{0D108BD9-81ED-4DB2-BD59-A6C34878D82A}">
                    <a16:rowId xmlns:a16="http://schemas.microsoft.com/office/drawing/2014/main" xmlns="" val="4063188004"/>
                  </a:ext>
                </a:extLst>
              </a:tr>
              <a:tr h="370840">
                <a:tc>
                  <a:txBody>
                    <a:bodyPr/>
                    <a:lstStyle/>
                    <a:p>
                      <a:pPr algn="ctr" rtl="0" fontAlgn="b"/>
                      <a:r>
                        <a:rPr lang="en-US" dirty="0" err="1">
                          <a:effectLst/>
                          <a:hlinkClick r:id="rId3"/>
                        </a:rPr>
                        <a:t>Cv</a:t>
                      </a:r>
                      <a:r>
                        <a:rPr lang="en-US" dirty="0">
                          <a:effectLst/>
                          <a:hlinkClick r:id="rId3"/>
                        </a:rPr>
                        <a:t>-lee</a:t>
                      </a:r>
                      <a:endParaRPr lang="en-US" dirty="0">
                        <a:effectLst/>
                      </a:endParaRPr>
                    </a:p>
                  </a:txBody>
                  <a:tcPr marL="28575" marR="28575" marT="19050" marB="19050" anchor="ctr"/>
                </a:tc>
                <a:tc>
                  <a:txBody>
                    <a:bodyPr/>
                    <a:lstStyle/>
                    <a:p>
                      <a:pPr algn="ctr" latinLnBrk="1"/>
                      <a:r>
                        <a:rPr lang="en-US" altLang="ko-KR" dirty="0"/>
                        <a:t>X (2017 data)</a:t>
                      </a:r>
                      <a:endParaRPr lang="ko-KR" altLang="en-US" dirty="0"/>
                    </a:p>
                  </a:txBody>
                  <a:tcPr anchor="ctr"/>
                </a:tc>
                <a:tc>
                  <a:txBody>
                    <a:bodyPr/>
                    <a:lstStyle/>
                    <a:p>
                      <a:pPr algn="ctr" latinLnBrk="1"/>
                      <a:r>
                        <a:rPr lang="en-US" altLang="ko-KR" dirty="0" err="1"/>
                        <a:t>Keras</a:t>
                      </a:r>
                      <a:r>
                        <a:rPr lang="en-US" altLang="ko-KR" dirty="0"/>
                        <a:t>, </a:t>
                      </a:r>
                      <a:r>
                        <a:rPr lang="en-US" altLang="ko-KR" dirty="0" err="1"/>
                        <a:t>pytorch</a:t>
                      </a:r>
                      <a:endParaRPr lang="ko-KR" altLang="en-US" dirty="0"/>
                    </a:p>
                  </a:txBody>
                  <a:tcPr anchor="ctr"/>
                </a:tc>
                <a:tc>
                  <a:txBody>
                    <a:bodyPr/>
                    <a:lstStyle/>
                    <a:p>
                      <a:pPr algn="ctr" latinLnBrk="1"/>
                      <a:r>
                        <a:rPr lang="en-US" altLang="ko-KR" dirty="0"/>
                        <a:t>X</a:t>
                      </a:r>
                      <a:endParaRPr lang="ko-KR" altLang="en-US" dirty="0"/>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0" dirty="0"/>
                        <a:t>2D </a:t>
                      </a:r>
                      <a:r>
                        <a:rPr lang="en-US" altLang="ko-KR" b="0" dirty="0" err="1"/>
                        <a:t>Unet</a:t>
                      </a:r>
                      <a:r>
                        <a:rPr lang="ko-KR" altLang="en-US" b="0" dirty="0"/>
                        <a:t> </a:t>
                      </a:r>
                      <a:r>
                        <a:rPr lang="en-US" altLang="ko-KR" b="0" dirty="0"/>
                        <a:t>+</a:t>
                      </a:r>
                      <a:endParaRPr lang="ko-KR" altLang="en-US" b="0" dirty="0"/>
                    </a:p>
                  </a:txBody>
                  <a:tcPr anchor="ctr"/>
                </a:tc>
                <a:tc>
                  <a:txBody>
                    <a:bodyPr/>
                    <a:lstStyle/>
                    <a:p>
                      <a:pPr algn="ctr" latinLnBrk="1"/>
                      <a:endParaRPr lang="ko-KR" altLang="en-US" dirty="0"/>
                    </a:p>
                  </a:txBody>
                  <a:tcPr anchor="ctr"/>
                </a:tc>
                <a:extLst>
                  <a:ext uri="{0D108BD9-81ED-4DB2-BD59-A6C34878D82A}">
                    <a16:rowId xmlns:a16="http://schemas.microsoft.com/office/drawing/2014/main" xmlns="" val="874382634"/>
                  </a:ext>
                </a:extLst>
              </a:tr>
              <a:tr h="370840">
                <a:tc>
                  <a:txBody>
                    <a:bodyPr/>
                    <a:lstStyle/>
                    <a:p>
                      <a:pPr algn="ctr" rtl="0" fontAlgn="b"/>
                      <a:r>
                        <a:rPr lang="en-US" dirty="0" err="1">
                          <a:effectLst/>
                          <a:hlinkClick r:id="rId4"/>
                        </a:rPr>
                        <a:t>Woodywff</a:t>
                      </a:r>
                      <a:endParaRPr lang="en-US" dirty="0">
                        <a:effectLst/>
                      </a:endParaRPr>
                    </a:p>
                  </a:txBody>
                  <a:tcPr marL="28575" marR="28575" marT="19050" marB="19050" anchor="ctr"/>
                </a:tc>
                <a:tc>
                  <a:txBody>
                    <a:bodyPr/>
                    <a:lstStyle/>
                    <a:p>
                      <a:pPr algn="ctr" rtl="0" fontAlgn="b"/>
                      <a:r>
                        <a:rPr lang="en-US" dirty="0">
                          <a:effectLst/>
                        </a:rPr>
                        <a:t>* Brats 2019</a:t>
                      </a:r>
                    </a:p>
                  </a:txBody>
                  <a:tcPr marL="28575" marR="28575" marT="19050" marB="19050" anchor="ctr"/>
                </a:tc>
                <a:tc>
                  <a:txBody>
                    <a:bodyPr/>
                    <a:lstStyle/>
                    <a:p>
                      <a:pPr algn="ctr" rtl="0" fontAlgn="b"/>
                      <a:r>
                        <a:rPr lang="en-US" dirty="0" err="1">
                          <a:effectLst/>
                        </a:rPr>
                        <a:t>keras</a:t>
                      </a:r>
                      <a:endParaRPr lang="en-US" dirty="0">
                        <a:effectLst/>
                      </a:endParaRPr>
                    </a:p>
                  </a:txBody>
                  <a:tcPr marL="28575" marR="28575" marT="19050" marB="19050" anchor="ctr"/>
                </a:tc>
                <a:tc>
                  <a:txBody>
                    <a:bodyPr/>
                    <a:lstStyle/>
                    <a:p>
                      <a:pPr algn="ctr" rtl="0" fontAlgn="b"/>
                      <a:r>
                        <a:rPr lang="en-US" dirty="0">
                          <a:effectLst/>
                        </a:rPr>
                        <a:t>O</a:t>
                      </a:r>
                    </a:p>
                  </a:txBody>
                  <a:tcPr marL="28575" marR="28575" marT="19050" marB="19050" anchor="ctr"/>
                </a:tc>
                <a:tc>
                  <a:txBody>
                    <a:bodyPr/>
                    <a:lstStyle/>
                    <a:p>
                      <a:pPr algn="ctr" rtl="0" fontAlgn="b"/>
                      <a:r>
                        <a:rPr lang="en-US" dirty="0">
                          <a:effectLst/>
                        </a:rPr>
                        <a:t>3D </a:t>
                      </a:r>
                      <a:r>
                        <a:rPr lang="en-US" dirty="0" err="1">
                          <a:effectLst/>
                        </a:rPr>
                        <a:t>Unet</a:t>
                      </a:r>
                      <a:endParaRPr lang="en-US" dirty="0">
                        <a:effectLst/>
                      </a:endParaRPr>
                    </a:p>
                  </a:txBody>
                  <a:tcPr marL="28575" marR="28575" marT="19050" marB="19050" anchor="ctr"/>
                </a:tc>
                <a:tc>
                  <a:txBody>
                    <a:bodyPr/>
                    <a:lstStyle/>
                    <a:p>
                      <a:pPr algn="ctr" rtl="0" fontAlgn="b"/>
                      <a:r>
                        <a:rPr lang="en-US" dirty="0">
                          <a:effectLst/>
                        </a:rPr>
                        <a:t>weights.h5</a:t>
                      </a:r>
                    </a:p>
                  </a:txBody>
                  <a:tcPr marL="28575" marR="28575" marT="19050" marB="19050" anchor="ctr"/>
                </a:tc>
                <a:extLst>
                  <a:ext uri="{0D108BD9-81ED-4DB2-BD59-A6C34878D82A}">
                    <a16:rowId xmlns:a16="http://schemas.microsoft.com/office/drawing/2014/main" xmlns="" val="1700958901"/>
                  </a:ext>
                </a:extLst>
              </a:tr>
              <a:tr h="370840">
                <a:tc>
                  <a:txBody>
                    <a:bodyPr/>
                    <a:lstStyle/>
                    <a:p>
                      <a:pPr algn="ctr" rtl="0" fontAlgn="b"/>
                      <a:r>
                        <a:rPr lang="en-US" dirty="0" err="1">
                          <a:effectLst/>
                          <a:hlinkClick r:id="rId5"/>
                        </a:rPr>
                        <a:t>JhonleeHit</a:t>
                      </a:r>
                      <a:endParaRPr lang="en-US" dirty="0">
                        <a:effectLst/>
                      </a:endParaRPr>
                    </a:p>
                  </a:txBody>
                  <a:tcPr marL="28575" marR="28575" marT="19050" marB="19050" anchor="ctr"/>
                </a:tc>
                <a:tc>
                  <a:txBody>
                    <a:bodyPr/>
                    <a:lstStyle/>
                    <a:p>
                      <a:pPr algn="ctr" rtl="0" fontAlgn="b"/>
                      <a:r>
                        <a:rPr lang="en-US">
                          <a:effectLst/>
                        </a:rPr>
                        <a:t>* Brats 2019</a:t>
                      </a:r>
                    </a:p>
                  </a:txBody>
                  <a:tcPr marL="28575" marR="28575" marT="19050" marB="19050" anchor="ctr"/>
                </a:tc>
                <a:tc>
                  <a:txBody>
                    <a:bodyPr/>
                    <a:lstStyle/>
                    <a:p>
                      <a:pPr algn="ctr" rtl="0" fontAlgn="b"/>
                      <a:r>
                        <a:rPr lang="en-US" dirty="0" err="1">
                          <a:effectLst/>
                        </a:rPr>
                        <a:t>keras</a:t>
                      </a:r>
                      <a:endParaRPr lang="en-US" dirty="0">
                        <a:effectLst/>
                      </a:endParaRPr>
                    </a:p>
                  </a:txBody>
                  <a:tcPr marL="28575" marR="28575" marT="19050" marB="19050" anchor="ctr"/>
                </a:tc>
                <a:tc>
                  <a:txBody>
                    <a:bodyPr/>
                    <a:lstStyle/>
                    <a:p>
                      <a:pPr algn="ctr" rtl="0" fontAlgn="b"/>
                      <a:r>
                        <a:rPr lang="en-US" dirty="0">
                          <a:effectLst/>
                        </a:rPr>
                        <a:t>O</a:t>
                      </a:r>
                    </a:p>
                  </a:txBody>
                  <a:tcPr marL="28575" marR="28575" marT="19050" marB="19050" anchor="ctr"/>
                </a:tc>
                <a:tc>
                  <a:txBody>
                    <a:bodyPr/>
                    <a:lstStyle/>
                    <a:p>
                      <a:pPr marL="0" marR="0" lvl="0" indent="0" algn="ctr" defTabSz="914400" rtl="0" eaLnBrk="1" fontAlgn="b" latinLnBrk="1" hangingPunct="1">
                        <a:lnSpc>
                          <a:spcPct val="100000"/>
                        </a:lnSpc>
                        <a:spcBef>
                          <a:spcPts val="0"/>
                        </a:spcBef>
                        <a:spcAft>
                          <a:spcPts val="0"/>
                        </a:spcAft>
                        <a:buClrTx/>
                        <a:buSzTx/>
                        <a:buFontTx/>
                        <a:buNone/>
                        <a:tabLst/>
                        <a:defRPr/>
                      </a:pPr>
                      <a:r>
                        <a:rPr lang="en-US" altLang="ko-KR" dirty="0">
                          <a:effectLst/>
                        </a:rPr>
                        <a:t>Cascading 3D </a:t>
                      </a:r>
                      <a:r>
                        <a:rPr lang="en-US" altLang="ko-KR" dirty="0" err="1">
                          <a:effectLst/>
                        </a:rPr>
                        <a:t>Unet</a:t>
                      </a:r>
                      <a:endParaRPr lang="en-US" altLang="ko-KR" dirty="0">
                        <a:effectLst/>
                      </a:endParaRPr>
                    </a:p>
                  </a:txBody>
                  <a:tcPr marL="28575" marR="28575" marT="19050" marB="19050" anchor="ctr"/>
                </a:tc>
                <a:tc>
                  <a:txBody>
                    <a:bodyPr/>
                    <a:lstStyle/>
                    <a:p>
                      <a:pPr algn="ctr" rtl="0" fontAlgn="b"/>
                      <a:endParaRPr lang="en-US" dirty="0">
                        <a:effectLst/>
                      </a:endParaRPr>
                    </a:p>
                  </a:txBody>
                  <a:tcPr marL="28575" marR="28575" marT="19050" marB="19050" anchor="ctr"/>
                </a:tc>
                <a:extLst>
                  <a:ext uri="{0D108BD9-81ED-4DB2-BD59-A6C34878D82A}">
                    <a16:rowId xmlns:a16="http://schemas.microsoft.com/office/drawing/2014/main" xmlns="" val="2008883866"/>
                  </a:ext>
                </a:extLst>
              </a:tr>
              <a:tr h="370840">
                <a:tc>
                  <a:txBody>
                    <a:bodyPr/>
                    <a:lstStyle/>
                    <a:p>
                      <a:pPr algn="ctr" rtl="0" fontAlgn="b"/>
                      <a:r>
                        <a:rPr lang="en-US" b="1" dirty="0" err="1">
                          <a:effectLst/>
                          <a:hlinkClick r:id="rId6"/>
                        </a:rPr>
                        <a:t>ellisdg</a:t>
                      </a:r>
                      <a:endParaRPr lang="en-US" b="1" dirty="0">
                        <a:effectLst/>
                      </a:endParaRPr>
                    </a:p>
                  </a:txBody>
                  <a:tcPr marL="28575" marR="28575" marT="19050" marB="19050" anchor="ctr"/>
                </a:tc>
                <a:tc>
                  <a:txBody>
                    <a:bodyPr/>
                    <a:lstStyle/>
                    <a:p>
                      <a:pPr algn="ctr" rtl="0" fontAlgn="b"/>
                      <a:r>
                        <a:rPr lang="en-US">
                          <a:effectLst/>
                        </a:rPr>
                        <a:t>* Brats 2018</a:t>
                      </a:r>
                    </a:p>
                  </a:txBody>
                  <a:tcPr marL="28575" marR="28575" marT="19050" marB="19050" anchor="ctr"/>
                </a:tc>
                <a:tc>
                  <a:txBody>
                    <a:bodyPr/>
                    <a:lstStyle/>
                    <a:p>
                      <a:pPr algn="ctr" rtl="0" fontAlgn="b"/>
                      <a:r>
                        <a:rPr lang="en-US" dirty="0" err="1">
                          <a:effectLst/>
                        </a:rPr>
                        <a:t>keras</a:t>
                      </a:r>
                      <a:endParaRPr lang="en-US" dirty="0">
                        <a:effectLst/>
                      </a:endParaRPr>
                    </a:p>
                  </a:txBody>
                  <a:tcPr marL="28575" marR="28575" marT="19050" marB="19050" anchor="ctr"/>
                </a:tc>
                <a:tc>
                  <a:txBody>
                    <a:bodyPr/>
                    <a:lstStyle/>
                    <a:p>
                      <a:pPr algn="ctr" rtl="0" fontAlgn="b"/>
                      <a:r>
                        <a:rPr lang="en-US" b="0" dirty="0">
                          <a:effectLst/>
                        </a:rPr>
                        <a:t>X</a:t>
                      </a:r>
                    </a:p>
                  </a:txBody>
                  <a:tcPr marL="28575" marR="28575" marT="19050" marB="19050" anchor="ctr"/>
                </a:tc>
                <a:tc>
                  <a:txBody>
                    <a:bodyPr/>
                    <a:lstStyle/>
                    <a:p>
                      <a:pPr marL="0" marR="0" lvl="0" indent="0" algn="ctr" defTabSz="914400" rtl="0" eaLnBrk="1" fontAlgn="b" latinLnBrk="1" hangingPunct="1">
                        <a:lnSpc>
                          <a:spcPct val="100000"/>
                        </a:lnSpc>
                        <a:spcBef>
                          <a:spcPts val="0"/>
                        </a:spcBef>
                        <a:spcAft>
                          <a:spcPts val="0"/>
                        </a:spcAft>
                        <a:buClrTx/>
                        <a:buSzTx/>
                        <a:buFontTx/>
                        <a:buNone/>
                        <a:tabLst/>
                        <a:defRPr/>
                      </a:pPr>
                      <a:r>
                        <a:rPr lang="en-US" altLang="ko-KR" dirty="0">
                          <a:effectLst/>
                        </a:rPr>
                        <a:t>3D </a:t>
                      </a:r>
                      <a:r>
                        <a:rPr lang="en-US" altLang="ko-KR" dirty="0" err="1">
                          <a:effectLst/>
                        </a:rPr>
                        <a:t>Unet</a:t>
                      </a:r>
                      <a:endParaRPr lang="en-US" altLang="ko-KR" dirty="0">
                        <a:effectLst/>
                      </a:endParaRPr>
                    </a:p>
                  </a:txBody>
                  <a:tcPr marL="28575" marR="28575" marT="19050" marB="19050" anchor="ctr"/>
                </a:tc>
                <a:tc>
                  <a:txBody>
                    <a:bodyPr/>
                    <a:lstStyle/>
                    <a:p>
                      <a:pPr algn="ctr" rtl="0" fontAlgn="b"/>
                      <a:r>
                        <a:rPr lang="en-US" b="0" dirty="0">
                          <a:effectLst/>
                        </a:rPr>
                        <a:t>1.1k Star</a:t>
                      </a:r>
                    </a:p>
                  </a:txBody>
                  <a:tcPr marL="28575" marR="28575" marT="19050" marB="19050" anchor="ctr"/>
                </a:tc>
                <a:extLst>
                  <a:ext uri="{0D108BD9-81ED-4DB2-BD59-A6C34878D82A}">
                    <a16:rowId xmlns:a16="http://schemas.microsoft.com/office/drawing/2014/main" xmlns="" val="2576917251"/>
                  </a:ext>
                </a:extLst>
              </a:tr>
              <a:tr h="370840">
                <a:tc>
                  <a:txBody>
                    <a:bodyPr/>
                    <a:lstStyle/>
                    <a:p>
                      <a:pPr algn="ctr" rtl="0" fontAlgn="b"/>
                      <a:r>
                        <a:rPr lang="en-US" sz="1400" dirty="0">
                          <a:effectLst/>
                          <a:hlinkClick r:id="rId7"/>
                        </a:rPr>
                        <a:t>China-</a:t>
                      </a:r>
                      <a:r>
                        <a:rPr lang="en-US" sz="1400" dirty="0" err="1">
                          <a:effectLst/>
                          <a:hlinkClick r:id="rId7"/>
                        </a:rPr>
                        <a:t>LiuXiaopeng</a:t>
                      </a:r>
                      <a:endParaRPr lang="en-US" sz="1400" dirty="0">
                        <a:effectLst/>
                      </a:endParaRPr>
                    </a:p>
                  </a:txBody>
                  <a:tcPr marL="28575" marR="28575" marT="19050" marB="19050" anchor="ctr"/>
                </a:tc>
                <a:tc>
                  <a:txBody>
                    <a:bodyPr/>
                    <a:lstStyle/>
                    <a:p>
                      <a:pPr algn="ctr" rtl="0" fontAlgn="b"/>
                      <a:r>
                        <a:rPr lang="en-US">
                          <a:effectLst/>
                        </a:rPr>
                        <a:t>* Brats 2018</a:t>
                      </a:r>
                    </a:p>
                  </a:txBody>
                  <a:tcPr marL="28575" marR="28575" marT="19050" marB="19050" anchor="ctr"/>
                </a:tc>
                <a:tc>
                  <a:txBody>
                    <a:bodyPr/>
                    <a:lstStyle/>
                    <a:p>
                      <a:pPr algn="ctr" rtl="0" fontAlgn="b"/>
                      <a:r>
                        <a:rPr lang="en-US" dirty="0" err="1">
                          <a:effectLst/>
                        </a:rPr>
                        <a:t>pytorch</a:t>
                      </a:r>
                      <a:endParaRPr lang="en-US" dirty="0">
                        <a:effectLst/>
                      </a:endParaRPr>
                    </a:p>
                  </a:txBody>
                  <a:tcPr marL="28575" marR="28575" marT="19050" marB="19050" anchor="ctr"/>
                </a:tc>
                <a:tc>
                  <a:txBody>
                    <a:bodyPr/>
                    <a:lstStyle/>
                    <a:p>
                      <a:pPr algn="ctr" rtl="0" fontAlgn="b"/>
                      <a:r>
                        <a:rPr lang="en-US" dirty="0">
                          <a:effectLst/>
                        </a:rPr>
                        <a:t>O</a:t>
                      </a:r>
                    </a:p>
                  </a:txBody>
                  <a:tcPr marL="28575" marR="28575" marT="19050" marB="19050" anchor="ctr"/>
                </a:tc>
                <a:tc>
                  <a:txBody>
                    <a:bodyPr/>
                    <a:lstStyle/>
                    <a:p>
                      <a:pPr marL="0" marR="0" lvl="0" indent="0" algn="ctr" defTabSz="914400" rtl="0" eaLnBrk="1" fontAlgn="b" latinLnBrk="1" hangingPunct="1">
                        <a:lnSpc>
                          <a:spcPct val="100000"/>
                        </a:lnSpc>
                        <a:spcBef>
                          <a:spcPts val="0"/>
                        </a:spcBef>
                        <a:spcAft>
                          <a:spcPts val="0"/>
                        </a:spcAft>
                        <a:buClrTx/>
                        <a:buSzTx/>
                        <a:buFontTx/>
                        <a:buNone/>
                        <a:tabLst/>
                        <a:defRPr/>
                      </a:pPr>
                      <a:r>
                        <a:rPr lang="en-US" altLang="ko-KR" sz="1800" b="0" i="0" kern="1200" dirty="0">
                          <a:solidFill>
                            <a:schemeClr val="dk1"/>
                          </a:solidFill>
                          <a:effectLst/>
                          <a:latin typeface="+mn-lt"/>
                          <a:ea typeface="+mn-ea"/>
                          <a:cs typeface="+mn-cs"/>
                        </a:rPr>
                        <a:t>3D </a:t>
                      </a:r>
                      <a:r>
                        <a:rPr lang="en-US" altLang="ko-KR" sz="1800" b="0" i="0" kern="1200" dirty="0" err="1">
                          <a:solidFill>
                            <a:schemeClr val="dk1"/>
                          </a:solidFill>
                          <a:effectLst/>
                          <a:latin typeface="+mn-lt"/>
                          <a:ea typeface="+mn-ea"/>
                          <a:cs typeface="+mn-cs"/>
                        </a:rPr>
                        <a:t>DMFNet</a:t>
                      </a:r>
                      <a:endParaRPr lang="en-US" altLang="ko-KR" sz="1800" b="0" i="0" kern="1200" dirty="0">
                        <a:solidFill>
                          <a:schemeClr val="dk1"/>
                        </a:solidFill>
                        <a:effectLst/>
                        <a:latin typeface="+mn-lt"/>
                        <a:ea typeface="+mn-ea"/>
                        <a:cs typeface="+mn-cs"/>
                      </a:endParaRPr>
                    </a:p>
                  </a:txBody>
                  <a:tcPr marL="28575" marR="28575" marT="19050" marB="19050" anchor="ctr"/>
                </a:tc>
                <a:tc>
                  <a:txBody>
                    <a:bodyPr/>
                    <a:lstStyle/>
                    <a:p>
                      <a:pPr algn="ctr" rtl="0" fontAlgn="b"/>
                      <a:endParaRPr lang="en-US" dirty="0">
                        <a:effectLst/>
                      </a:endParaRPr>
                    </a:p>
                  </a:txBody>
                  <a:tcPr marL="28575" marR="28575" marT="19050" marB="19050" anchor="ctr"/>
                </a:tc>
                <a:extLst>
                  <a:ext uri="{0D108BD9-81ED-4DB2-BD59-A6C34878D82A}">
                    <a16:rowId xmlns:a16="http://schemas.microsoft.com/office/drawing/2014/main" xmlns="" val="2260973758"/>
                  </a:ext>
                </a:extLst>
              </a:tr>
              <a:tr h="370840">
                <a:tc>
                  <a:txBody>
                    <a:bodyPr/>
                    <a:lstStyle/>
                    <a:p>
                      <a:pPr algn="ctr" rtl="0" fontAlgn="b"/>
                      <a:r>
                        <a:rPr lang="en-US" dirty="0">
                          <a:effectLst/>
                          <a:hlinkClick r:id="rId8"/>
                        </a:rPr>
                        <a:t>Bluesky314</a:t>
                      </a:r>
                      <a:endParaRPr lang="en-US" dirty="0">
                        <a:effectLst/>
                      </a:endParaRPr>
                    </a:p>
                  </a:txBody>
                  <a:tcPr marL="28575" marR="28575" marT="19050" marB="19050" anchor="ctr"/>
                </a:tc>
                <a:tc>
                  <a:txBody>
                    <a:bodyPr/>
                    <a:lstStyle/>
                    <a:p>
                      <a:pPr algn="ctr" rtl="0" fontAlgn="b"/>
                      <a:r>
                        <a:rPr lang="en-US" dirty="0">
                          <a:effectLst/>
                        </a:rPr>
                        <a:t>* Brats 2018</a:t>
                      </a:r>
                    </a:p>
                  </a:txBody>
                  <a:tcPr marL="28575" marR="28575" marT="19050" marB="19050" anchor="ctr"/>
                </a:tc>
                <a:tc>
                  <a:txBody>
                    <a:bodyPr/>
                    <a:lstStyle/>
                    <a:p>
                      <a:pPr algn="ctr" rtl="0" fontAlgn="b"/>
                      <a:r>
                        <a:rPr lang="en-US" dirty="0" err="1">
                          <a:effectLst/>
                        </a:rPr>
                        <a:t>pytorch</a:t>
                      </a:r>
                      <a:endParaRPr lang="en-US" dirty="0">
                        <a:effectLst/>
                      </a:endParaRPr>
                    </a:p>
                  </a:txBody>
                  <a:tcPr marL="28575" marR="28575" marT="19050" marB="19050" anchor="ctr"/>
                </a:tc>
                <a:tc>
                  <a:txBody>
                    <a:bodyPr/>
                    <a:lstStyle/>
                    <a:p>
                      <a:pPr algn="ctr" rtl="0" fontAlgn="b"/>
                      <a:r>
                        <a:rPr lang="en-US" dirty="0">
                          <a:effectLst/>
                        </a:rPr>
                        <a:t>O</a:t>
                      </a:r>
                    </a:p>
                  </a:txBody>
                  <a:tcPr marL="28575" marR="28575" marT="19050" marB="19050" anchor="ctr"/>
                </a:tc>
                <a:tc>
                  <a:txBody>
                    <a:bodyPr/>
                    <a:lstStyle/>
                    <a:p>
                      <a:pPr algn="ctr" rtl="0" fontAlgn="b"/>
                      <a:r>
                        <a:rPr lang="en-US" dirty="0">
                          <a:effectLst/>
                        </a:rPr>
                        <a:t>3D </a:t>
                      </a:r>
                      <a:r>
                        <a:rPr lang="en-US" dirty="0" err="1">
                          <a:effectLst/>
                        </a:rPr>
                        <a:t>Unet</a:t>
                      </a:r>
                      <a:endParaRPr lang="en-US" dirty="0">
                        <a:effectLst/>
                      </a:endParaRPr>
                    </a:p>
                  </a:txBody>
                  <a:tcPr marL="28575" marR="28575" marT="19050" marB="19050" anchor="ctr"/>
                </a:tc>
                <a:tc>
                  <a:txBody>
                    <a:bodyPr/>
                    <a:lstStyle/>
                    <a:p>
                      <a:pPr algn="ctr" rtl="0" fontAlgn="b"/>
                      <a:endParaRPr lang="en-US" dirty="0">
                        <a:effectLst/>
                      </a:endParaRPr>
                    </a:p>
                  </a:txBody>
                  <a:tcPr marL="28575" marR="28575" marT="19050" marB="19050" anchor="ctr"/>
                </a:tc>
                <a:extLst>
                  <a:ext uri="{0D108BD9-81ED-4DB2-BD59-A6C34878D82A}">
                    <a16:rowId xmlns:a16="http://schemas.microsoft.com/office/drawing/2014/main" xmlns="" val="1015749189"/>
                  </a:ext>
                </a:extLst>
              </a:tr>
              <a:tr h="370840">
                <a:tc>
                  <a:txBody>
                    <a:bodyPr/>
                    <a:lstStyle/>
                    <a:p>
                      <a:pPr algn="ctr" rtl="0" fontAlgn="b"/>
                      <a:r>
                        <a:rPr lang="en-US" dirty="0">
                          <a:effectLst/>
                          <a:hlinkClick r:id="rId9"/>
                        </a:rPr>
                        <a:t>Jack Etheridge</a:t>
                      </a:r>
                      <a:endParaRPr lang="en-US" dirty="0">
                        <a:effectLst/>
                      </a:endParaRPr>
                    </a:p>
                  </a:txBody>
                  <a:tcPr marL="28575" marR="28575" marT="19050" marB="19050" anchor="ctr"/>
                </a:tc>
                <a:tc>
                  <a:txBody>
                    <a:bodyPr/>
                    <a:lstStyle/>
                    <a:p>
                      <a:pPr algn="ctr" rtl="0" fontAlgn="b"/>
                      <a:r>
                        <a:rPr lang="en-US" dirty="0">
                          <a:effectLst/>
                        </a:rPr>
                        <a:t>*Brats 2018</a:t>
                      </a:r>
                    </a:p>
                  </a:txBody>
                  <a:tcPr marL="28575" marR="28575" marT="19050" marB="19050" anchor="ctr"/>
                </a:tc>
                <a:tc>
                  <a:txBody>
                    <a:bodyPr/>
                    <a:lstStyle/>
                    <a:p>
                      <a:pPr algn="ctr" rtl="0" fontAlgn="b"/>
                      <a:r>
                        <a:rPr lang="en-US" dirty="0" err="1">
                          <a:effectLst/>
                        </a:rPr>
                        <a:t>keras</a:t>
                      </a:r>
                      <a:endParaRPr lang="en-US" dirty="0">
                        <a:effectLst/>
                      </a:endParaRPr>
                    </a:p>
                  </a:txBody>
                  <a:tcPr marL="28575" marR="28575" marT="19050" marB="19050" anchor="ctr"/>
                </a:tc>
                <a:tc>
                  <a:txBody>
                    <a:bodyPr/>
                    <a:lstStyle/>
                    <a:p>
                      <a:pPr algn="ctr" rtl="0" fontAlgn="b"/>
                      <a:r>
                        <a:rPr lang="en-US" dirty="0">
                          <a:effectLst/>
                        </a:rPr>
                        <a:t>X</a:t>
                      </a:r>
                    </a:p>
                  </a:txBody>
                  <a:tcPr marL="28575" marR="28575" marT="19050" marB="19050" anchor="ctr"/>
                </a:tc>
                <a:tc>
                  <a:txBody>
                    <a:bodyPr/>
                    <a:lstStyle/>
                    <a:p>
                      <a:pPr algn="ctr" rtl="0" fontAlgn="b"/>
                      <a:r>
                        <a:rPr lang="en-US" dirty="0">
                          <a:effectLst/>
                        </a:rPr>
                        <a:t>3D </a:t>
                      </a:r>
                      <a:r>
                        <a:rPr lang="en-US" dirty="0" err="1">
                          <a:effectLst/>
                        </a:rPr>
                        <a:t>Unet</a:t>
                      </a:r>
                      <a:endParaRPr lang="en-US" dirty="0">
                        <a:effectLst/>
                      </a:endParaRPr>
                    </a:p>
                  </a:txBody>
                  <a:tcPr marL="28575" marR="28575" marT="19050" marB="19050" anchor="ctr"/>
                </a:tc>
                <a:tc>
                  <a:txBody>
                    <a:bodyPr/>
                    <a:lstStyle/>
                    <a:p>
                      <a:pPr algn="ctr" rtl="0" fontAlgn="b"/>
                      <a:endParaRPr lang="en-US" dirty="0">
                        <a:effectLst/>
                      </a:endParaRPr>
                    </a:p>
                  </a:txBody>
                  <a:tcPr marL="28575" marR="28575" marT="19050" marB="19050" anchor="ctr"/>
                </a:tc>
                <a:extLst>
                  <a:ext uri="{0D108BD9-81ED-4DB2-BD59-A6C34878D82A}">
                    <a16:rowId xmlns:a16="http://schemas.microsoft.com/office/drawing/2014/main" xmlns="" val="3731504663"/>
                  </a:ext>
                </a:extLst>
              </a:tr>
            </a:tbl>
          </a:graphicData>
        </a:graphic>
      </p:graphicFrame>
      <p:sp>
        <p:nvSpPr>
          <p:cNvPr id="7" name="직사각형 6">
            <a:extLst>
              <a:ext uri="{FF2B5EF4-FFF2-40B4-BE49-F238E27FC236}">
                <a16:creationId xmlns:a16="http://schemas.microsoft.com/office/drawing/2014/main" xmlns="" id="{3C2FD584-9563-4C69-9DAB-C86648E9B64B}"/>
              </a:ext>
            </a:extLst>
          </p:cNvPr>
          <p:cNvSpPr/>
          <p:nvPr/>
        </p:nvSpPr>
        <p:spPr>
          <a:xfrm>
            <a:off x="487586" y="1730450"/>
            <a:ext cx="9145270" cy="4464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표 8">
            <a:extLst>
              <a:ext uri="{FF2B5EF4-FFF2-40B4-BE49-F238E27FC236}">
                <a16:creationId xmlns:a16="http://schemas.microsoft.com/office/drawing/2014/main" xmlns="" id="{D79FDA96-287B-4025-913E-15CBEA820C91}"/>
              </a:ext>
            </a:extLst>
          </p:cNvPr>
          <p:cNvGraphicFramePr>
            <a:graphicFrameLocks noGrp="1"/>
          </p:cNvGraphicFramePr>
          <p:nvPr>
            <p:extLst>
              <p:ext uri="{D42A27DB-BD31-4B8C-83A1-F6EECF244321}">
                <p14:modId xmlns:p14="http://schemas.microsoft.com/office/powerpoint/2010/main" val="3860217710"/>
              </p:ext>
            </p:extLst>
          </p:nvPr>
        </p:nvGraphicFramePr>
        <p:xfrm>
          <a:off x="631606" y="3086460"/>
          <a:ext cx="8641199" cy="1752600"/>
        </p:xfrm>
        <a:graphic>
          <a:graphicData uri="http://schemas.openxmlformats.org/drawingml/2006/table">
            <a:tbl>
              <a:tblPr firstRow="1" bandRow="1">
                <a:tableStyleId>{5C22544A-7EE6-4342-B048-85BDC9FD1C3A}</a:tableStyleId>
              </a:tblPr>
              <a:tblGrid>
                <a:gridCol w="1717672">
                  <a:extLst>
                    <a:ext uri="{9D8B030D-6E8A-4147-A177-3AD203B41FA5}">
                      <a16:colId xmlns:a16="http://schemas.microsoft.com/office/drawing/2014/main" xmlns="" val="736833834"/>
                    </a:ext>
                  </a:extLst>
                </a:gridCol>
                <a:gridCol w="1594788">
                  <a:extLst>
                    <a:ext uri="{9D8B030D-6E8A-4147-A177-3AD203B41FA5}">
                      <a16:colId xmlns:a16="http://schemas.microsoft.com/office/drawing/2014/main" xmlns="" val="2246926240"/>
                    </a:ext>
                  </a:extLst>
                </a:gridCol>
                <a:gridCol w="1008140">
                  <a:extLst>
                    <a:ext uri="{9D8B030D-6E8A-4147-A177-3AD203B41FA5}">
                      <a16:colId xmlns:a16="http://schemas.microsoft.com/office/drawing/2014/main" xmlns="" val="718864871"/>
                    </a:ext>
                  </a:extLst>
                </a:gridCol>
                <a:gridCol w="864120">
                  <a:extLst>
                    <a:ext uri="{9D8B030D-6E8A-4147-A177-3AD203B41FA5}">
                      <a16:colId xmlns:a16="http://schemas.microsoft.com/office/drawing/2014/main" xmlns="" val="1158544206"/>
                    </a:ext>
                  </a:extLst>
                </a:gridCol>
                <a:gridCol w="1296180">
                  <a:extLst>
                    <a:ext uri="{9D8B030D-6E8A-4147-A177-3AD203B41FA5}">
                      <a16:colId xmlns:a16="http://schemas.microsoft.com/office/drawing/2014/main" xmlns="" val="2931894362"/>
                    </a:ext>
                  </a:extLst>
                </a:gridCol>
                <a:gridCol w="2160299">
                  <a:extLst>
                    <a:ext uri="{9D8B030D-6E8A-4147-A177-3AD203B41FA5}">
                      <a16:colId xmlns:a16="http://schemas.microsoft.com/office/drawing/2014/main" xmlns="" val="2769087259"/>
                    </a:ext>
                  </a:extLst>
                </a:gridCol>
              </a:tblGrid>
              <a:tr h="370840">
                <a:tc>
                  <a:txBody>
                    <a:bodyPr/>
                    <a:lstStyle/>
                    <a:p>
                      <a:pPr algn="ctr" latinLnBrk="1"/>
                      <a:r>
                        <a:rPr lang="en-US" altLang="ko-KR" dirty="0"/>
                        <a:t>Repositories</a:t>
                      </a:r>
                      <a:endParaRPr lang="ko-KR" altLang="en-US" dirty="0"/>
                    </a:p>
                  </a:txBody>
                  <a:tcPr/>
                </a:tc>
                <a:tc>
                  <a:txBody>
                    <a:bodyPr/>
                    <a:lstStyle/>
                    <a:p>
                      <a:pPr algn="ctr" latinLnBrk="1"/>
                      <a:r>
                        <a:rPr lang="en-US" altLang="ko-KR" dirty="0"/>
                        <a:t>Competition</a:t>
                      </a:r>
                      <a:endParaRPr lang="ko-KR" altLang="en-US" dirty="0"/>
                    </a:p>
                  </a:txBody>
                  <a:tcPr/>
                </a:tc>
                <a:tc>
                  <a:txBody>
                    <a:bodyPr/>
                    <a:lstStyle/>
                    <a:p>
                      <a:pPr algn="ctr" latinLnBrk="1"/>
                      <a:r>
                        <a:rPr lang="en-US" altLang="ko-KR" dirty="0"/>
                        <a:t>Framework</a:t>
                      </a:r>
                      <a:endParaRPr lang="ko-KR" altLang="en-US" dirty="0"/>
                    </a:p>
                  </a:txBody>
                  <a:tcPr/>
                </a:tc>
                <a:tc>
                  <a:txBody>
                    <a:bodyPr/>
                    <a:lstStyle/>
                    <a:p>
                      <a:pPr algn="ctr" latinLnBrk="1"/>
                      <a:r>
                        <a:rPr lang="en-US" altLang="ko-KR" dirty="0"/>
                        <a:t>Paper</a:t>
                      </a:r>
                      <a:endParaRPr lang="ko-KR" altLang="en-US" dirty="0"/>
                    </a:p>
                  </a:txBody>
                  <a:tcPr/>
                </a:tc>
                <a:tc>
                  <a:txBody>
                    <a:bodyPr/>
                    <a:lstStyle/>
                    <a:p>
                      <a:pPr algn="ctr" latinLnBrk="1"/>
                      <a:r>
                        <a:rPr lang="en-US" altLang="ko-KR" dirty="0"/>
                        <a:t>model</a:t>
                      </a:r>
                      <a:endParaRPr lang="ko-KR" altLang="en-US" dirty="0"/>
                    </a:p>
                  </a:txBody>
                  <a:tcPr/>
                </a:tc>
                <a:tc>
                  <a:txBody>
                    <a:bodyPr/>
                    <a:lstStyle/>
                    <a:p>
                      <a:pPr algn="ctr" latinLnBrk="1"/>
                      <a:r>
                        <a:rPr lang="en-US" altLang="ko-KR" dirty="0"/>
                        <a:t>Note</a:t>
                      </a:r>
                      <a:endParaRPr lang="ko-KR" altLang="en-US" dirty="0"/>
                    </a:p>
                  </a:txBody>
                  <a:tcPr/>
                </a:tc>
                <a:extLst>
                  <a:ext uri="{0D108BD9-81ED-4DB2-BD59-A6C34878D82A}">
                    <a16:rowId xmlns:a16="http://schemas.microsoft.com/office/drawing/2014/main" xmlns="" val="2463994416"/>
                  </a:ext>
                </a:extLst>
              </a:tr>
              <a:tr h="370840">
                <a:tc>
                  <a:txBody>
                    <a:bodyPr/>
                    <a:lstStyle/>
                    <a:p>
                      <a:pPr algn="ctr" rtl="0" fontAlgn="b"/>
                      <a:r>
                        <a:rPr lang="en-US" altLang="ko-KR" sz="1800" i="0" kern="1200" dirty="0" err="1">
                          <a:solidFill>
                            <a:schemeClr val="dk1"/>
                          </a:solidFill>
                          <a:effectLst/>
                          <a:latin typeface="+mn-lt"/>
                          <a:ea typeface="+mn-ea"/>
                          <a:cs typeface="+mn-cs"/>
                          <a:hlinkClick r:id="rId2"/>
                        </a:rPr>
                        <a:t>Naomifridman</a:t>
                      </a:r>
                      <a:endParaRPr lang="en-US" dirty="0">
                        <a:effectLst/>
                      </a:endParaRPr>
                    </a:p>
                  </a:txBody>
                  <a:tcPr marL="28575" marR="28575" marT="19050" marB="19050" anchor="ctr"/>
                </a:tc>
                <a:tc>
                  <a:txBody>
                    <a:bodyPr/>
                    <a:lstStyle/>
                    <a:p>
                      <a:pPr algn="ctr" latinLnBrk="1"/>
                      <a:r>
                        <a:rPr lang="en-US" altLang="ko-KR" dirty="0"/>
                        <a:t>X (2019 data)</a:t>
                      </a:r>
                      <a:endParaRPr lang="ko-KR" altLang="en-US" dirty="0"/>
                    </a:p>
                  </a:txBody>
                  <a:tcPr anchor="ctr"/>
                </a:tc>
                <a:tc>
                  <a:txBody>
                    <a:bodyPr/>
                    <a:lstStyle/>
                    <a:p>
                      <a:pPr algn="ctr" latinLnBrk="1"/>
                      <a:r>
                        <a:rPr lang="en-US" altLang="ko-KR" dirty="0" err="1"/>
                        <a:t>keras</a:t>
                      </a:r>
                      <a:endParaRPr lang="ko-KR" altLang="en-US" dirty="0"/>
                    </a:p>
                  </a:txBody>
                  <a:tcPr anchor="ctr"/>
                </a:tc>
                <a:tc>
                  <a:txBody>
                    <a:bodyPr/>
                    <a:lstStyle/>
                    <a:p>
                      <a:pPr algn="ctr" latinLnBrk="1"/>
                      <a:r>
                        <a:rPr lang="en-US" altLang="ko-KR" b="0" dirty="0"/>
                        <a:t>X</a:t>
                      </a:r>
                      <a:endParaRPr lang="ko-KR" altLang="en-US" b="0" dirty="0"/>
                    </a:p>
                  </a:txBody>
                  <a:tcPr anchor="ctr"/>
                </a:tc>
                <a:tc>
                  <a:txBody>
                    <a:bodyPr/>
                    <a:lstStyle/>
                    <a:p>
                      <a:pPr algn="ctr" latinLnBrk="1"/>
                      <a:r>
                        <a:rPr lang="en-US" altLang="ko-KR" b="0" dirty="0"/>
                        <a:t>2D </a:t>
                      </a:r>
                      <a:r>
                        <a:rPr lang="en-US" altLang="ko-KR" b="0" dirty="0" err="1"/>
                        <a:t>Unet</a:t>
                      </a:r>
                      <a:endParaRPr lang="ko-KR" altLang="en-US" b="0" dirty="0"/>
                    </a:p>
                  </a:txBody>
                  <a:tcPr anchor="ctr"/>
                </a:tc>
                <a:tc>
                  <a:txBody>
                    <a:bodyPr/>
                    <a:lstStyle/>
                    <a:p>
                      <a:pPr algn="ctr" latinLnBrk="1"/>
                      <a:r>
                        <a:rPr lang="en-US" altLang="ko-KR" b="0" dirty="0" err="1"/>
                        <a:t>ipynb</a:t>
                      </a:r>
                      <a:endParaRPr lang="ko-KR" altLang="en-US" b="0" dirty="0"/>
                    </a:p>
                  </a:txBody>
                  <a:tcPr anchor="ctr"/>
                </a:tc>
                <a:extLst>
                  <a:ext uri="{0D108BD9-81ED-4DB2-BD59-A6C34878D82A}">
                    <a16:rowId xmlns:a16="http://schemas.microsoft.com/office/drawing/2014/main" xmlns="" val="4063188004"/>
                  </a:ext>
                </a:extLst>
              </a:tr>
              <a:tr h="370840">
                <a:tc>
                  <a:txBody>
                    <a:bodyPr/>
                    <a:lstStyle/>
                    <a:p>
                      <a:pPr algn="ctr" rtl="0" fontAlgn="b"/>
                      <a:r>
                        <a:rPr lang="en-US" dirty="0" err="1">
                          <a:effectLst/>
                          <a:hlinkClick r:id="rId4"/>
                        </a:rPr>
                        <a:t>Woodywff</a:t>
                      </a:r>
                      <a:endParaRPr lang="en-US" dirty="0">
                        <a:effectLst/>
                      </a:endParaRPr>
                    </a:p>
                  </a:txBody>
                  <a:tcPr marL="28575" marR="28575" marT="19050" marB="19050" anchor="ctr"/>
                </a:tc>
                <a:tc>
                  <a:txBody>
                    <a:bodyPr/>
                    <a:lstStyle/>
                    <a:p>
                      <a:pPr algn="ctr" rtl="0" fontAlgn="b"/>
                      <a:r>
                        <a:rPr lang="en-US" dirty="0">
                          <a:effectLst/>
                        </a:rPr>
                        <a:t>* Brats 2019</a:t>
                      </a:r>
                    </a:p>
                  </a:txBody>
                  <a:tcPr marL="28575" marR="28575" marT="19050" marB="19050" anchor="ctr"/>
                </a:tc>
                <a:tc>
                  <a:txBody>
                    <a:bodyPr/>
                    <a:lstStyle/>
                    <a:p>
                      <a:pPr algn="ctr" rtl="0" fontAlgn="b"/>
                      <a:r>
                        <a:rPr lang="en-US" dirty="0" err="1">
                          <a:effectLst/>
                        </a:rPr>
                        <a:t>keras</a:t>
                      </a:r>
                      <a:endParaRPr lang="en-US" dirty="0">
                        <a:effectLst/>
                      </a:endParaRPr>
                    </a:p>
                  </a:txBody>
                  <a:tcPr marL="28575" marR="28575" marT="19050" marB="19050" anchor="ctr"/>
                </a:tc>
                <a:tc>
                  <a:txBody>
                    <a:bodyPr/>
                    <a:lstStyle/>
                    <a:p>
                      <a:pPr algn="ctr" rtl="0" fontAlgn="b"/>
                      <a:r>
                        <a:rPr lang="en-US" dirty="0">
                          <a:effectLst/>
                        </a:rPr>
                        <a:t>O</a:t>
                      </a:r>
                    </a:p>
                  </a:txBody>
                  <a:tcPr marL="28575" marR="28575" marT="19050" marB="19050" anchor="ctr"/>
                </a:tc>
                <a:tc>
                  <a:txBody>
                    <a:bodyPr/>
                    <a:lstStyle/>
                    <a:p>
                      <a:pPr algn="ctr" rtl="0" fontAlgn="b"/>
                      <a:r>
                        <a:rPr lang="en-US" dirty="0">
                          <a:effectLst/>
                        </a:rPr>
                        <a:t>3D </a:t>
                      </a:r>
                      <a:r>
                        <a:rPr lang="en-US" dirty="0" err="1">
                          <a:effectLst/>
                        </a:rPr>
                        <a:t>Unet</a:t>
                      </a:r>
                      <a:endParaRPr lang="en-US" dirty="0">
                        <a:effectLst/>
                      </a:endParaRPr>
                    </a:p>
                  </a:txBody>
                  <a:tcPr marL="28575" marR="28575" marT="19050" marB="19050" anchor="ctr"/>
                </a:tc>
                <a:tc>
                  <a:txBody>
                    <a:bodyPr/>
                    <a:lstStyle/>
                    <a:p>
                      <a:pPr algn="ctr" rtl="0" fontAlgn="b"/>
                      <a:r>
                        <a:rPr lang="en-US" dirty="0">
                          <a:effectLst/>
                        </a:rPr>
                        <a:t>weights.h5</a:t>
                      </a:r>
                    </a:p>
                  </a:txBody>
                  <a:tcPr marL="28575" marR="28575" marT="19050" marB="19050" anchor="ctr"/>
                </a:tc>
                <a:extLst>
                  <a:ext uri="{0D108BD9-81ED-4DB2-BD59-A6C34878D82A}">
                    <a16:rowId xmlns:a16="http://schemas.microsoft.com/office/drawing/2014/main" xmlns="" val="1700958901"/>
                  </a:ext>
                </a:extLst>
              </a:tr>
              <a:tr h="370840">
                <a:tc>
                  <a:txBody>
                    <a:bodyPr/>
                    <a:lstStyle/>
                    <a:p>
                      <a:pPr algn="ctr" rtl="0" fontAlgn="b"/>
                      <a:r>
                        <a:rPr lang="en-US" b="1" dirty="0" err="1">
                          <a:effectLst/>
                          <a:hlinkClick r:id="rId6"/>
                        </a:rPr>
                        <a:t>ellisdg</a:t>
                      </a:r>
                      <a:endParaRPr lang="en-US" b="1" dirty="0">
                        <a:effectLst/>
                      </a:endParaRPr>
                    </a:p>
                  </a:txBody>
                  <a:tcPr marL="28575" marR="28575" marT="19050" marB="19050" anchor="ctr"/>
                </a:tc>
                <a:tc>
                  <a:txBody>
                    <a:bodyPr/>
                    <a:lstStyle/>
                    <a:p>
                      <a:pPr algn="ctr" rtl="0" fontAlgn="b"/>
                      <a:r>
                        <a:rPr lang="en-US">
                          <a:effectLst/>
                        </a:rPr>
                        <a:t>* Brats 2018</a:t>
                      </a:r>
                    </a:p>
                  </a:txBody>
                  <a:tcPr marL="28575" marR="28575" marT="19050" marB="19050" anchor="ctr"/>
                </a:tc>
                <a:tc>
                  <a:txBody>
                    <a:bodyPr/>
                    <a:lstStyle/>
                    <a:p>
                      <a:pPr algn="ctr" rtl="0" fontAlgn="b"/>
                      <a:r>
                        <a:rPr lang="en-US" dirty="0" err="1">
                          <a:effectLst/>
                        </a:rPr>
                        <a:t>keras</a:t>
                      </a:r>
                      <a:endParaRPr lang="en-US" dirty="0">
                        <a:effectLst/>
                      </a:endParaRPr>
                    </a:p>
                  </a:txBody>
                  <a:tcPr marL="28575" marR="28575" marT="19050" marB="19050" anchor="ctr"/>
                </a:tc>
                <a:tc>
                  <a:txBody>
                    <a:bodyPr/>
                    <a:lstStyle/>
                    <a:p>
                      <a:pPr algn="ctr" rtl="0" fontAlgn="b"/>
                      <a:r>
                        <a:rPr lang="en-US" b="0" dirty="0">
                          <a:effectLst/>
                        </a:rPr>
                        <a:t>X</a:t>
                      </a:r>
                    </a:p>
                  </a:txBody>
                  <a:tcPr marL="28575" marR="28575" marT="19050" marB="19050" anchor="ctr"/>
                </a:tc>
                <a:tc>
                  <a:txBody>
                    <a:bodyPr/>
                    <a:lstStyle/>
                    <a:p>
                      <a:pPr marL="0" marR="0" lvl="0" indent="0" algn="ctr" defTabSz="914400" rtl="0" eaLnBrk="1" fontAlgn="b" latinLnBrk="1" hangingPunct="1">
                        <a:lnSpc>
                          <a:spcPct val="100000"/>
                        </a:lnSpc>
                        <a:spcBef>
                          <a:spcPts val="0"/>
                        </a:spcBef>
                        <a:spcAft>
                          <a:spcPts val="0"/>
                        </a:spcAft>
                        <a:buClrTx/>
                        <a:buSzTx/>
                        <a:buFontTx/>
                        <a:buNone/>
                        <a:tabLst/>
                        <a:defRPr/>
                      </a:pPr>
                      <a:r>
                        <a:rPr lang="en-US" altLang="ko-KR" dirty="0">
                          <a:effectLst/>
                        </a:rPr>
                        <a:t>3D </a:t>
                      </a:r>
                      <a:r>
                        <a:rPr lang="en-US" altLang="ko-KR" dirty="0" err="1">
                          <a:effectLst/>
                        </a:rPr>
                        <a:t>Unet</a:t>
                      </a:r>
                      <a:endParaRPr lang="en-US" altLang="ko-KR" dirty="0">
                        <a:effectLst/>
                      </a:endParaRPr>
                    </a:p>
                  </a:txBody>
                  <a:tcPr marL="28575" marR="28575" marT="19050" marB="19050" anchor="ctr"/>
                </a:tc>
                <a:tc>
                  <a:txBody>
                    <a:bodyPr/>
                    <a:lstStyle/>
                    <a:p>
                      <a:pPr algn="ctr" rtl="0" fontAlgn="b"/>
                      <a:r>
                        <a:rPr lang="en-US" b="0" dirty="0">
                          <a:effectLst/>
                        </a:rPr>
                        <a:t>1.1k Star</a:t>
                      </a:r>
                    </a:p>
                  </a:txBody>
                  <a:tcPr marL="28575" marR="28575" marT="19050" marB="19050" anchor="ctr"/>
                </a:tc>
                <a:extLst>
                  <a:ext uri="{0D108BD9-81ED-4DB2-BD59-A6C34878D82A}">
                    <a16:rowId xmlns:a16="http://schemas.microsoft.com/office/drawing/2014/main" xmlns="" val="2576917251"/>
                  </a:ext>
                </a:extLst>
              </a:tr>
            </a:tbl>
          </a:graphicData>
        </a:graphic>
      </p:graphicFrame>
      <p:sp>
        <p:nvSpPr>
          <p:cNvPr id="10" name="TextBox 9">
            <a:extLst>
              <a:ext uri="{FF2B5EF4-FFF2-40B4-BE49-F238E27FC236}">
                <a16:creationId xmlns:a16="http://schemas.microsoft.com/office/drawing/2014/main" xmlns="" id="{C699F54B-7834-49ED-8873-9DAD54B5F7CA}"/>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155636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26E9348-0E6A-49AF-AC1F-712BF075EB5D}"/>
              </a:ext>
            </a:extLst>
          </p:cNvPr>
          <p:cNvSpPr>
            <a:spLocks noGrp="1"/>
          </p:cNvSpPr>
          <p:nvPr>
            <p:ph type="title"/>
          </p:nvPr>
        </p:nvSpPr>
        <p:spPr>
          <a:xfrm>
            <a:off x="271556" y="376112"/>
            <a:ext cx="9070396" cy="553998"/>
          </a:xfrm>
        </p:spPr>
        <p:txBody>
          <a:bodyPr/>
          <a:lstStyle/>
          <a:p>
            <a:r>
              <a:rPr lang="en-US" altLang="ko-KR" dirty="0"/>
              <a:t>3D </a:t>
            </a:r>
            <a:r>
              <a:rPr lang="en-US" altLang="ko-KR" dirty="0" err="1"/>
              <a:t>Unet</a:t>
            </a:r>
            <a:r>
              <a:rPr lang="en-US" altLang="ko-KR" dirty="0"/>
              <a:t>: F. </a:t>
            </a:r>
            <a:r>
              <a:rPr lang="en-US" altLang="ko-KR" dirty="0" err="1"/>
              <a:t>Isensee</a:t>
            </a:r>
            <a:r>
              <a:rPr lang="en-US" altLang="ko-KR" dirty="0"/>
              <a:t>, </a:t>
            </a:r>
            <a:r>
              <a:rPr lang="en-US" altLang="ko-KR" dirty="0" err="1"/>
              <a:t>D.G.Ellis</a:t>
            </a:r>
            <a:r>
              <a:rPr lang="en-US" altLang="ko-KR" dirty="0"/>
              <a:t>, </a:t>
            </a:r>
            <a:r>
              <a:rPr lang="en-US" altLang="ko-KR" dirty="0" err="1"/>
              <a:t>F.Wang</a:t>
            </a:r>
            <a:endParaRPr lang="ko-KR" altLang="en-US" dirty="0"/>
          </a:p>
        </p:txBody>
      </p:sp>
      <p:sp>
        <p:nvSpPr>
          <p:cNvPr id="3" name="TextBox 2">
            <a:extLst>
              <a:ext uri="{FF2B5EF4-FFF2-40B4-BE49-F238E27FC236}">
                <a16:creationId xmlns:a16="http://schemas.microsoft.com/office/drawing/2014/main" xmlns="" id="{298F025F-AFA7-4BFF-B23E-8BA92F629E8F}"/>
              </a:ext>
            </a:extLst>
          </p:cNvPr>
          <p:cNvSpPr txBox="1"/>
          <p:nvPr/>
        </p:nvSpPr>
        <p:spPr>
          <a:xfrm>
            <a:off x="1229361" y="1218290"/>
            <a:ext cx="7016020" cy="530915"/>
          </a:xfrm>
          <a:prstGeom prst="rect">
            <a:avLst/>
          </a:prstGeom>
          <a:noFill/>
        </p:spPr>
        <p:txBody>
          <a:bodyPr wrap="square" rtlCol="0">
            <a:spAutoFit/>
          </a:bodyPr>
          <a:lstStyle/>
          <a:p>
            <a:pPr algn="ctr"/>
            <a:r>
              <a:rPr lang="en-US" altLang="ko-KR" b="1" dirty="0"/>
              <a:t>Function </a:t>
            </a:r>
            <a:r>
              <a:rPr lang="en-US" altLang="ko-KR" b="1" dirty="0" err="1"/>
              <a:t>Reliances</a:t>
            </a:r>
            <a:endParaRPr lang="en-US" altLang="ko-KR" b="1" dirty="0"/>
          </a:p>
          <a:p>
            <a:pPr algn="ctr"/>
            <a:r>
              <a:rPr lang="en-US" altLang="ko-KR" sz="1050" dirty="0">
                <a:hlinkClick r:id="rId2"/>
              </a:rPr>
              <a:t>https://github.com/ellisdg/3DUnetCNN</a:t>
            </a:r>
            <a:endParaRPr lang="ko-KR" altLang="en-US" sz="1400" dirty="0"/>
          </a:p>
        </p:txBody>
      </p:sp>
      <p:sp>
        <p:nvSpPr>
          <p:cNvPr id="5" name="직사각형 4">
            <a:extLst>
              <a:ext uri="{FF2B5EF4-FFF2-40B4-BE49-F238E27FC236}">
                <a16:creationId xmlns:a16="http://schemas.microsoft.com/office/drawing/2014/main" xmlns="" id="{E62CB1BC-078F-4F08-AC54-38AFC239136B}"/>
              </a:ext>
            </a:extLst>
          </p:cNvPr>
          <p:cNvSpPr/>
          <p:nvPr/>
        </p:nvSpPr>
        <p:spPr>
          <a:xfrm>
            <a:off x="3584875" y="3411330"/>
            <a:ext cx="1034257" cy="215444"/>
          </a:xfrm>
          <a:prstGeom prst="rect">
            <a:avLst/>
          </a:prstGeom>
        </p:spPr>
        <p:txBody>
          <a:bodyPr wrap="none">
            <a:spAutoFit/>
          </a:bodyPr>
          <a:lstStyle/>
          <a:p>
            <a:r>
              <a:rPr lang="en-US" altLang="ko-KR" sz="800" b="1" err="1">
                <a:solidFill>
                  <a:schemeClr val="accent1">
                    <a:lumMod val="75000"/>
                  </a:schemeClr>
                </a:solidFill>
              </a:rPr>
              <a:t>write_data_to_file</a:t>
            </a:r>
            <a:endParaRPr lang="ko-KR" altLang="en-US" sz="800" b="1">
              <a:solidFill>
                <a:schemeClr val="accent1">
                  <a:lumMod val="75000"/>
                </a:schemeClr>
              </a:solidFill>
            </a:endParaRPr>
          </a:p>
        </p:txBody>
      </p:sp>
      <p:sp>
        <p:nvSpPr>
          <p:cNvPr id="6" name="직사각형 5">
            <a:extLst>
              <a:ext uri="{FF2B5EF4-FFF2-40B4-BE49-F238E27FC236}">
                <a16:creationId xmlns:a16="http://schemas.microsoft.com/office/drawing/2014/main" xmlns="" id="{9CEB64A7-073F-40F5-A0FA-63E941A04C0A}"/>
              </a:ext>
            </a:extLst>
          </p:cNvPr>
          <p:cNvSpPr/>
          <p:nvPr/>
        </p:nvSpPr>
        <p:spPr>
          <a:xfrm>
            <a:off x="3584875" y="2514051"/>
            <a:ext cx="938077" cy="215444"/>
          </a:xfrm>
          <a:prstGeom prst="rect">
            <a:avLst/>
          </a:prstGeom>
        </p:spPr>
        <p:txBody>
          <a:bodyPr wrap="none">
            <a:spAutoFit/>
          </a:bodyPr>
          <a:lstStyle/>
          <a:p>
            <a:r>
              <a:rPr lang="en-US" altLang="ko-KR" sz="800" b="1" err="1">
                <a:solidFill>
                  <a:schemeClr val="accent1">
                    <a:lumMod val="75000"/>
                  </a:schemeClr>
                </a:solidFill>
              </a:rPr>
              <a:t>create_data_file</a:t>
            </a:r>
            <a:endParaRPr lang="ko-KR" altLang="en-US" sz="800" b="1">
              <a:solidFill>
                <a:schemeClr val="accent1">
                  <a:lumMod val="75000"/>
                </a:schemeClr>
              </a:solidFill>
            </a:endParaRPr>
          </a:p>
        </p:txBody>
      </p:sp>
      <p:sp>
        <p:nvSpPr>
          <p:cNvPr id="7" name="직사각형 6">
            <a:extLst>
              <a:ext uri="{FF2B5EF4-FFF2-40B4-BE49-F238E27FC236}">
                <a16:creationId xmlns:a16="http://schemas.microsoft.com/office/drawing/2014/main" xmlns="" id="{D93F551B-716E-40C1-AA51-AB50866BA5C4}"/>
              </a:ext>
            </a:extLst>
          </p:cNvPr>
          <p:cNvSpPr/>
          <p:nvPr/>
        </p:nvSpPr>
        <p:spPr>
          <a:xfrm>
            <a:off x="4742613" y="2332555"/>
            <a:ext cx="1287532" cy="215444"/>
          </a:xfrm>
          <a:prstGeom prst="rect">
            <a:avLst/>
          </a:prstGeom>
        </p:spPr>
        <p:txBody>
          <a:bodyPr wrap="none">
            <a:spAutoFit/>
          </a:bodyPr>
          <a:lstStyle/>
          <a:p>
            <a:r>
              <a:rPr lang="en-US" altLang="ko-KR" sz="800" err="1">
                <a:solidFill>
                  <a:schemeClr val="accent1">
                    <a:lumMod val="75000"/>
                  </a:schemeClr>
                </a:solidFill>
              </a:rPr>
              <a:t>fetch_training_data_files</a:t>
            </a:r>
            <a:endParaRPr lang="ko-KR" altLang="en-US" sz="800">
              <a:solidFill>
                <a:schemeClr val="accent1">
                  <a:lumMod val="75000"/>
                </a:schemeClr>
              </a:solidFill>
            </a:endParaRPr>
          </a:p>
        </p:txBody>
      </p:sp>
      <p:sp>
        <p:nvSpPr>
          <p:cNvPr id="8" name="직사각형 7">
            <a:extLst>
              <a:ext uri="{FF2B5EF4-FFF2-40B4-BE49-F238E27FC236}">
                <a16:creationId xmlns:a16="http://schemas.microsoft.com/office/drawing/2014/main" xmlns="" id="{5E2A4415-2505-4FB5-BA98-37A84010EFC2}"/>
              </a:ext>
            </a:extLst>
          </p:cNvPr>
          <p:cNvSpPr/>
          <p:nvPr/>
        </p:nvSpPr>
        <p:spPr>
          <a:xfrm>
            <a:off x="4649725" y="2649608"/>
            <a:ext cx="412292" cy="215444"/>
          </a:xfrm>
          <a:prstGeom prst="rect">
            <a:avLst/>
          </a:prstGeom>
        </p:spPr>
        <p:txBody>
          <a:bodyPr wrap="none">
            <a:spAutoFit/>
          </a:bodyPr>
          <a:lstStyle/>
          <a:p>
            <a:r>
              <a:rPr lang="en-US" altLang="ko-KR" sz="800">
                <a:solidFill>
                  <a:schemeClr val="accent1">
                    <a:lumMod val="75000"/>
                  </a:schemeClr>
                </a:solidFill>
              </a:rPr>
              <a:t>main</a:t>
            </a:r>
            <a:endParaRPr lang="ko-KR" altLang="en-US" sz="800">
              <a:solidFill>
                <a:schemeClr val="accent1">
                  <a:lumMod val="75000"/>
                </a:schemeClr>
              </a:solidFill>
            </a:endParaRPr>
          </a:p>
        </p:txBody>
      </p:sp>
      <p:sp>
        <p:nvSpPr>
          <p:cNvPr id="9" name="직사각형 8">
            <a:extLst>
              <a:ext uri="{FF2B5EF4-FFF2-40B4-BE49-F238E27FC236}">
                <a16:creationId xmlns:a16="http://schemas.microsoft.com/office/drawing/2014/main" xmlns="" id="{56AB1273-0C1E-46D7-8883-0CB6A798060C}"/>
              </a:ext>
            </a:extLst>
          </p:cNvPr>
          <p:cNvSpPr/>
          <p:nvPr/>
        </p:nvSpPr>
        <p:spPr>
          <a:xfrm>
            <a:off x="4742650" y="2870371"/>
            <a:ext cx="1415772" cy="215444"/>
          </a:xfrm>
          <a:prstGeom prst="rect">
            <a:avLst/>
          </a:prstGeom>
        </p:spPr>
        <p:txBody>
          <a:bodyPr wrap="none">
            <a:spAutoFit/>
          </a:bodyPr>
          <a:lstStyle/>
          <a:p>
            <a:r>
              <a:rPr lang="en-US" altLang="ko-KR" sz="800">
                <a:solidFill>
                  <a:schemeClr val="accent1">
                    <a:lumMod val="75000"/>
                  </a:schemeClr>
                </a:solidFill>
              </a:rPr>
              <a:t>If) </a:t>
            </a:r>
            <a:r>
              <a:rPr lang="en-US" altLang="ko-KR" sz="800" err="1">
                <a:solidFill>
                  <a:schemeClr val="accent1">
                    <a:lumMod val="75000"/>
                  </a:schemeClr>
                </a:solidFill>
              </a:rPr>
              <a:t>fetch_training_data_files</a:t>
            </a:r>
            <a:endParaRPr lang="ko-KR" altLang="en-US" sz="800">
              <a:solidFill>
                <a:schemeClr val="accent1">
                  <a:lumMod val="75000"/>
                </a:schemeClr>
              </a:solidFill>
            </a:endParaRPr>
          </a:p>
        </p:txBody>
      </p:sp>
      <p:sp>
        <p:nvSpPr>
          <p:cNvPr id="10" name="직사각형 9">
            <a:extLst>
              <a:ext uri="{FF2B5EF4-FFF2-40B4-BE49-F238E27FC236}">
                <a16:creationId xmlns:a16="http://schemas.microsoft.com/office/drawing/2014/main" xmlns="" id="{FFB0092D-D4C3-492B-9329-A6484287B092}"/>
              </a:ext>
            </a:extLst>
          </p:cNvPr>
          <p:cNvSpPr/>
          <p:nvPr/>
        </p:nvSpPr>
        <p:spPr>
          <a:xfrm>
            <a:off x="3681636" y="3775847"/>
            <a:ext cx="1308371" cy="215444"/>
          </a:xfrm>
          <a:prstGeom prst="rect">
            <a:avLst/>
          </a:prstGeom>
        </p:spPr>
        <p:txBody>
          <a:bodyPr wrap="none">
            <a:spAutoFit/>
          </a:bodyPr>
          <a:lstStyle/>
          <a:p>
            <a:r>
              <a:rPr lang="en-US" altLang="ko-KR" sz="800" dirty="0" err="1">
                <a:solidFill>
                  <a:schemeClr val="accent1">
                    <a:lumMod val="75000"/>
                  </a:schemeClr>
                </a:solidFill>
              </a:rPr>
              <a:t>write_image_data_to_file</a:t>
            </a:r>
            <a:endParaRPr lang="ko-KR" altLang="en-US" sz="800" dirty="0">
              <a:solidFill>
                <a:schemeClr val="accent1">
                  <a:lumMod val="75000"/>
                </a:schemeClr>
              </a:solidFill>
            </a:endParaRPr>
          </a:p>
        </p:txBody>
      </p:sp>
      <p:sp>
        <p:nvSpPr>
          <p:cNvPr id="11" name="직사각형 10">
            <a:extLst>
              <a:ext uri="{FF2B5EF4-FFF2-40B4-BE49-F238E27FC236}">
                <a16:creationId xmlns:a16="http://schemas.microsoft.com/office/drawing/2014/main" xmlns="" id="{9A5928BE-F525-44F3-A464-12A9EF3B412E}"/>
              </a:ext>
            </a:extLst>
          </p:cNvPr>
          <p:cNvSpPr/>
          <p:nvPr/>
        </p:nvSpPr>
        <p:spPr>
          <a:xfrm>
            <a:off x="3681637" y="3593588"/>
            <a:ext cx="894797" cy="215444"/>
          </a:xfrm>
          <a:prstGeom prst="rect">
            <a:avLst/>
          </a:prstGeom>
        </p:spPr>
        <p:txBody>
          <a:bodyPr wrap="none">
            <a:spAutoFit/>
          </a:bodyPr>
          <a:lstStyle/>
          <a:p>
            <a:r>
              <a:rPr lang="en-US" altLang="ko-KR" sz="800" err="1">
                <a:solidFill>
                  <a:schemeClr val="accent1">
                    <a:lumMod val="75000"/>
                  </a:schemeClr>
                </a:solidFill>
              </a:rPr>
              <a:t>create_data_file</a:t>
            </a:r>
            <a:endParaRPr lang="ko-KR" altLang="en-US" sz="800">
              <a:solidFill>
                <a:schemeClr val="accent1">
                  <a:lumMod val="75000"/>
                </a:schemeClr>
              </a:solidFill>
            </a:endParaRPr>
          </a:p>
        </p:txBody>
      </p:sp>
      <p:sp>
        <p:nvSpPr>
          <p:cNvPr id="12" name="직사각형 11">
            <a:extLst>
              <a:ext uri="{FF2B5EF4-FFF2-40B4-BE49-F238E27FC236}">
                <a16:creationId xmlns:a16="http://schemas.microsoft.com/office/drawing/2014/main" xmlns="" id="{9EA808FA-C7DD-45C6-8200-3954897D7A26}"/>
              </a:ext>
            </a:extLst>
          </p:cNvPr>
          <p:cNvSpPr/>
          <p:nvPr/>
        </p:nvSpPr>
        <p:spPr>
          <a:xfrm>
            <a:off x="3588263" y="2696307"/>
            <a:ext cx="1377300" cy="215444"/>
          </a:xfrm>
          <a:prstGeom prst="rect">
            <a:avLst/>
          </a:prstGeom>
        </p:spPr>
        <p:txBody>
          <a:bodyPr wrap="none">
            <a:spAutoFit/>
          </a:bodyPr>
          <a:lstStyle/>
          <a:p>
            <a:r>
              <a:rPr lang="en-US" altLang="ko-KR" sz="800" b="1" err="1">
                <a:solidFill>
                  <a:schemeClr val="accent1">
                    <a:lumMod val="75000"/>
                  </a:schemeClr>
                </a:solidFill>
              </a:rPr>
              <a:t>write_image_data_to_file</a:t>
            </a:r>
            <a:endParaRPr lang="ko-KR" altLang="en-US" sz="800" b="1">
              <a:solidFill>
                <a:schemeClr val="accent1">
                  <a:lumMod val="75000"/>
                </a:schemeClr>
              </a:solidFill>
            </a:endParaRPr>
          </a:p>
        </p:txBody>
      </p:sp>
      <p:sp>
        <p:nvSpPr>
          <p:cNvPr id="13" name="직사각형 12">
            <a:extLst>
              <a:ext uri="{FF2B5EF4-FFF2-40B4-BE49-F238E27FC236}">
                <a16:creationId xmlns:a16="http://schemas.microsoft.com/office/drawing/2014/main" xmlns="" id="{A98F1987-15C8-4409-901A-F6A2CD5553B9}"/>
              </a:ext>
            </a:extLst>
          </p:cNvPr>
          <p:cNvSpPr/>
          <p:nvPr/>
        </p:nvSpPr>
        <p:spPr>
          <a:xfrm>
            <a:off x="3587914" y="4172760"/>
            <a:ext cx="886781" cy="215444"/>
          </a:xfrm>
          <a:prstGeom prst="rect">
            <a:avLst/>
          </a:prstGeom>
        </p:spPr>
        <p:txBody>
          <a:bodyPr wrap="none">
            <a:spAutoFit/>
          </a:bodyPr>
          <a:lstStyle/>
          <a:p>
            <a:r>
              <a:rPr lang="en-US" altLang="ko-KR" sz="800" b="1" err="1">
                <a:solidFill>
                  <a:schemeClr val="accent1">
                    <a:lumMod val="75000"/>
                  </a:schemeClr>
                </a:solidFill>
              </a:rPr>
              <a:t>open_data_file</a:t>
            </a:r>
            <a:endParaRPr lang="ko-KR" altLang="en-US" sz="800" b="1">
              <a:solidFill>
                <a:schemeClr val="accent1">
                  <a:lumMod val="75000"/>
                </a:schemeClr>
              </a:solidFill>
            </a:endParaRPr>
          </a:p>
        </p:txBody>
      </p:sp>
      <p:cxnSp>
        <p:nvCxnSpPr>
          <p:cNvPr id="14" name="직선 화살표 연결선 13">
            <a:extLst>
              <a:ext uri="{FF2B5EF4-FFF2-40B4-BE49-F238E27FC236}">
                <a16:creationId xmlns:a16="http://schemas.microsoft.com/office/drawing/2014/main" xmlns="" id="{16518B7E-3E86-4EA8-A240-820D6EDCD31F}"/>
              </a:ext>
            </a:extLst>
          </p:cNvPr>
          <p:cNvCxnSpPr>
            <a:cxnSpLocks/>
          </p:cNvCxnSpPr>
          <p:nvPr/>
        </p:nvCxnSpPr>
        <p:spPr>
          <a:xfrm flipV="1">
            <a:off x="1121610" y="2322116"/>
            <a:ext cx="0" cy="574305"/>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xmlns="" id="{4BC53D84-3C46-4322-A6E9-5B974A2D8600}"/>
              </a:ext>
            </a:extLst>
          </p:cNvPr>
          <p:cNvCxnSpPr>
            <a:cxnSpLocks/>
          </p:cNvCxnSpPr>
          <p:nvPr/>
        </p:nvCxnSpPr>
        <p:spPr>
          <a:xfrm flipH="1">
            <a:off x="4181446" y="2668703"/>
            <a:ext cx="1462" cy="974285"/>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xmlns="" id="{F93D73DE-DE33-4198-A7A9-94345C23D868}"/>
              </a:ext>
            </a:extLst>
          </p:cNvPr>
          <p:cNvCxnSpPr>
            <a:cxnSpLocks/>
          </p:cNvCxnSpPr>
          <p:nvPr/>
        </p:nvCxnSpPr>
        <p:spPr>
          <a:xfrm flipH="1">
            <a:off x="4489024" y="2798482"/>
            <a:ext cx="145" cy="1060751"/>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xmlns="" id="{9E38BAA7-C5C9-4C3E-B499-4282DBC70977}"/>
              </a:ext>
            </a:extLst>
          </p:cNvPr>
          <p:cNvSpPr/>
          <p:nvPr/>
        </p:nvSpPr>
        <p:spPr>
          <a:xfrm>
            <a:off x="5844076" y="5265848"/>
            <a:ext cx="2095445" cy="215444"/>
          </a:xfrm>
          <a:prstGeom prst="rect">
            <a:avLst/>
          </a:prstGeom>
        </p:spPr>
        <p:txBody>
          <a:bodyPr wrap="none">
            <a:spAutoFit/>
          </a:bodyPr>
          <a:lstStyle/>
          <a:p>
            <a:r>
              <a:rPr lang="en-US" altLang="ko-KR" sz="800" b="1" err="1">
                <a:solidFill>
                  <a:schemeClr val="accent1">
                    <a:lumMod val="75000"/>
                  </a:schemeClr>
                </a:solidFill>
              </a:rPr>
              <a:t>get_training_and_validation_generators</a:t>
            </a:r>
            <a:endParaRPr lang="ko-KR" altLang="en-US" sz="800" b="1">
              <a:solidFill>
                <a:schemeClr val="accent1">
                  <a:lumMod val="75000"/>
                </a:schemeClr>
              </a:solidFill>
            </a:endParaRPr>
          </a:p>
        </p:txBody>
      </p:sp>
      <p:sp>
        <p:nvSpPr>
          <p:cNvPr id="18" name="직사각형 17">
            <a:extLst>
              <a:ext uri="{FF2B5EF4-FFF2-40B4-BE49-F238E27FC236}">
                <a16:creationId xmlns:a16="http://schemas.microsoft.com/office/drawing/2014/main" xmlns="" id="{91A85959-E8DA-4C43-912C-654043994241}"/>
              </a:ext>
            </a:extLst>
          </p:cNvPr>
          <p:cNvSpPr/>
          <p:nvPr/>
        </p:nvSpPr>
        <p:spPr>
          <a:xfrm>
            <a:off x="4742613" y="3411330"/>
            <a:ext cx="1284326" cy="230832"/>
          </a:xfrm>
          <a:prstGeom prst="rect">
            <a:avLst/>
          </a:prstGeom>
        </p:spPr>
        <p:txBody>
          <a:bodyPr wrap="none">
            <a:spAutoFit/>
          </a:bodyPr>
          <a:lstStyle/>
          <a:p>
            <a:r>
              <a:rPr lang="en-US" altLang="ko-KR" sz="900">
                <a:solidFill>
                  <a:schemeClr val="accent1">
                    <a:lumMod val="75000"/>
                  </a:schemeClr>
                </a:solidFill>
              </a:rPr>
              <a:t>If) </a:t>
            </a:r>
            <a:r>
              <a:rPr lang="en-US" altLang="ko-KR" sz="900" b="1" err="1">
                <a:solidFill>
                  <a:schemeClr val="accent1">
                    <a:lumMod val="75000"/>
                  </a:schemeClr>
                </a:solidFill>
              </a:rPr>
              <a:t>write_data_to_file</a:t>
            </a:r>
            <a:endParaRPr lang="ko-KR" altLang="en-US" sz="900" b="1">
              <a:solidFill>
                <a:schemeClr val="accent1">
                  <a:lumMod val="75000"/>
                </a:schemeClr>
              </a:solidFill>
            </a:endParaRPr>
          </a:p>
        </p:txBody>
      </p:sp>
      <p:cxnSp>
        <p:nvCxnSpPr>
          <p:cNvPr id="19" name="직선 화살표 연결선 18">
            <a:extLst>
              <a:ext uri="{FF2B5EF4-FFF2-40B4-BE49-F238E27FC236}">
                <a16:creationId xmlns:a16="http://schemas.microsoft.com/office/drawing/2014/main" xmlns="" id="{CFBA463D-3573-4FBB-9C1F-0F8AFC719EAF}"/>
              </a:ext>
            </a:extLst>
          </p:cNvPr>
          <p:cNvCxnSpPr>
            <a:cxnSpLocks/>
            <a:stCxn id="5" idx="3"/>
            <a:endCxn id="18" idx="1"/>
          </p:cNvCxnSpPr>
          <p:nvPr/>
        </p:nvCxnSpPr>
        <p:spPr>
          <a:xfrm>
            <a:off x="4619132" y="3519052"/>
            <a:ext cx="123481" cy="7694"/>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xmlns="" id="{4F4533F8-6FAA-43D3-91BB-5A1DDB64CDF3}"/>
              </a:ext>
            </a:extLst>
          </p:cNvPr>
          <p:cNvCxnSpPr>
            <a:cxnSpLocks/>
            <a:stCxn id="13" idx="3"/>
            <a:endCxn id="38" idx="1"/>
          </p:cNvCxnSpPr>
          <p:nvPr/>
        </p:nvCxnSpPr>
        <p:spPr>
          <a:xfrm>
            <a:off x="4474695" y="4280482"/>
            <a:ext cx="267918" cy="187129"/>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xmlns="" id="{67CA4F1D-C63F-40D3-A2F9-1E7FE80BFECB}"/>
              </a:ext>
            </a:extLst>
          </p:cNvPr>
          <p:cNvCxnSpPr>
            <a:cxnSpLocks/>
            <a:stCxn id="17" idx="1"/>
            <a:endCxn id="25" idx="3"/>
          </p:cNvCxnSpPr>
          <p:nvPr/>
        </p:nvCxnSpPr>
        <p:spPr>
          <a:xfrm flipH="1">
            <a:off x="5710804" y="5373570"/>
            <a:ext cx="133272" cy="319470"/>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xmlns="" id="{08B11B9C-C529-499A-9418-BA2A70DE19FF}"/>
              </a:ext>
            </a:extLst>
          </p:cNvPr>
          <p:cNvSpPr txBox="1"/>
          <p:nvPr/>
        </p:nvSpPr>
        <p:spPr>
          <a:xfrm>
            <a:off x="4713673" y="1844780"/>
            <a:ext cx="1093696" cy="237140"/>
          </a:xfrm>
          <a:prstGeom prst="rect">
            <a:avLst/>
          </a:prstGeom>
          <a:noFill/>
        </p:spPr>
        <p:txBody>
          <a:bodyPr wrap="square" rtlCol="0">
            <a:spAutoFit/>
          </a:bodyPr>
          <a:lstStyle/>
          <a:p>
            <a:pPr algn="ctr"/>
            <a:r>
              <a:rPr lang="en-US" altLang="ko-KR" sz="900" b="1"/>
              <a:t>brats/train.py</a:t>
            </a:r>
            <a:endParaRPr lang="ko-KR" altLang="en-US" sz="900" b="1"/>
          </a:p>
        </p:txBody>
      </p:sp>
      <p:sp>
        <p:nvSpPr>
          <p:cNvPr id="23" name="TextBox 22">
            <a:extLst>
              <a:ext uri="{FF2B5EF4-FFF2-40B4-BE49-F238E27FC236}">
                <a16:creationId xmlns:a16="http://schemas.microsoft.com/office/drawing/2014/main" xmlns="" id="{A9E5D274-C0AA-4AD6-B02A-34D4414E63C9}"/>
              </a:ext>
            </a:extLst>
          </p:cNvPr>
          <p:cNvSpPr txBox="1"/>
          <p:nvPr/>
        </p:nvSpPr>
        <p:spPr>
          <a:xfrm>
            <a:off x="3725945" y="1850599"/>
            <a:ext cx="887840" cy="338554"/>
          </a:xfrm>
          <a:prstGeom prst="rect">
            <a:avLst/>
          </a:prstGeom>
          <a:noFill/>
        </p:spPr>
        <p:txBody>
          <a:bodyPr wrap="square" rtlCol="0">
            <a:spAutoFit/>
          </a:bodyPr>
          <a:lstStyle/>
          <a:p>
            <a:pPr algn="ctr"/>
            <a:r>
              <a:rPr lang="en-US" altLang="ko-KR" sz="800" b="1"/>
              <a:t>unet3d/data.py</a:t>
            </a:r>
            <a:endParaRPr lang="ko-KR" altLang="en-US" sz="800" b="1"/>
          </a:p>
        </p:txBody>
      </p:sp>
      <p:sp>
        <p:nvSpPr>
          <p:cNvPr id="24" name="TextBox 23">
            <a:extLst>
              <a:ext uri="{FF2B5EF4-FFF2-40B4-BE49-F238E27FC236}">
                <a16:creationId xmlns:a16="http://schemas.microsoft.com/office/drawing/2014/main" xmlns="" id="{F7DE5603-D81A-4238-9FB8-E1EB8552CB4D}"/>
              </a:ext>
            </a:extLst>
          </p:cNvPr>
          <p:cNvSpPr txBox="1"/>
          <p:nvPr/>
        </p:nvSpPr>
        <p:spPr>
          <a:xfrm>
            <a:off x="5757777" y="1850599"/>
            <a:ext cx="1235426" cy="215444"/>
          </a:xfrm>
          <a:prstGeom prst="rect">
            <a:avLst/>
          </a:prstGeom>
          <a:noFill/>
        </p:spPr>
        <p:txBody>
          <a:bodyPr wrap="square" rtlCol="0">
            <a:spAutoFit/>
          </a:bodyPr>
          <a:lstStyle/>
          <a:p>
            <a:pPr algn="ctr"/>
            <a:r>
              <a:rPr lang="en-US" altLang="ko-KR" sz="800" b="1" dirty="0"/>
              <a:t>unet3d/generator.py</a:t>
            </a:r>
            <a:endParaRPr lang="ko-KR" altLang="en-US" sz="800" b="1" dirty="0"/>
          </a:p>
        </p:txBody>
      </p:sp>
      <p:sp>
        <p:nvSpPr>
          <p:cNvPr id="25" name="직사각형 24">
            <a:extLst>
              <a:ext uri="{FF2B5EF4-FFF2-40B4-BE49-F238E27FC236}">
                <a16:creationId xmlns:a16="http://schemas.microsoft.com/office/drawing/2014/main" xmlns="" id="{956761DE-9BC5-4656-9368-E3DAFBD61110}"/>
              </a:ext>
            </a:extLst>
          </p:cNvPr>
          <p:cNvSpPr/>
          <p:nvPr/>
        </p:nvSpPr>
        <p:spPr>
          <a:xfrm>
            <a:off x="4742613" y="5400652"/>
            <a:ext cx="968191" cy="584775"/>
          </a:xfrm>
          <a:prstGeom prst="rect">
            <a:avLst/>
          </a:prstGeom>
        </p:spPr>
        <p:txBody>
          <a:bodyPr wrap="square">
            <a:spAutoFit/>
          </a:bodyPr>
          <a:lstStyle/>
          <a:p>
            <a:r>
              <a:rPr lang="en-US" altLang="ko-KR" sz="800" b="1" err="1">
                <a:solidFill>
                  <a:schemeClr val="accent1">
                    <a:lumMod val="75000"/>
                  </a:schemeClr>
                </a:solidFill>
              </a:rPr>
              <a:t>get_training_and</a:t>
            </a:r>
            <a:endParaRPr lang="en-US" altLang="ko-KR" sz="800" b="1">
              <a:solidFill>
                <a:schemeClr val="accent1">
                  <a:lumMod val="75000"/>
                </a:schemeClr>
              </a:solidFill>
            </a:endParaRPr>
          </a:p>
          <a:p>
            <a:r>
              <a:rPr lang="en-US" altLang="ko-KR" sz="800" b="1">
                <a:solidFill>
                  <a:schemeClr val="accent1">
                    <a:lumMod val="75000"/>
                  </a:schemeClr>
                </a:solidFill>
              </a:rPr>
              <a:t>_</a:t>
            </a:r>
            <a:r>
              <a:rPr lang="en-US" altLang="ko-KR" sz="800" b="1" err="1">
                <a:solidFill>
                  <a:schemeClr val="accent1">
                    <a:lumMod val="75000"/>
                  </a:schemeClr>
                </a:solidFill>
              </a:rPr>
              <a:t>validation_generators</a:t>
            </a:r>
            <a:endParaRPr lang="ko-KR" altLang="en-US" sz="800" b="1">
              <a:solidFill>
                <a:schemeClr val="accent1">
                  <a:lumMod val="75000"/>
                </a:schemeClr>
              </a:solidFill>
            </a:endParaRPr>
          </a:p>
        </p:txBody>
      </p:sp>
      <p:cxnSp>
        <p:nvCxnSpPr>
          <p:cNvPr id="26" name="직선 연결선 25">
            <a:extLst>
              <a:ext uri="{FF2B5EF4-FFF2-40B4-BE49-F238E27FC236}">
                <a16:creationId xmlns:a16="http://schemas.microsoft.com/office/drawing/2014/main" xmlns="" id="{BE11BDA3-D494-4D03-91B3-4006A7AF25E9}"/>
              </a:ext>
            </a:extLst>
          </p:cNvPr>
          <p:cNvCxnSpPr>
            <a:cxnSpLocks/>
          </p:cNvCxnSpPr>
          <p:nvPr/>
        </p:nvCxnSpPr>
        <p:spPr>
          <a:xfrm>
            <a:off x="4689864" y="1966569"/>
            <a:ext cx="0" cy="4297724"/>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xmlns="" id="{EBB4718F-54A4-4058-BFED-A676B84E6A16}"/>
              </a:ext>
            </a:extLst>
          </p:cNvPr>
          <p:cNvCxnSpPr>
            <a:cxnSpLocks/>
          </p:cNvCxnSpPr>
          <p:nvPr/>
        </p:nvCxnSpPr>
        <p:spPr>
          <a:xfrm>
            <a:off x="5842104" y="1967120"/>
            <a:ext cx="0" cy="4297724"/>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xmlns="" id="{6B2BAE15-FF93-4A83-B617-F9DC537B0644}"/>
              </a:ext>
            </a:extLst>
          </p:cNvPr>
          <p:cNvCxnSpPr>
            <a:cxnSpLocks/>
          </p:cNvCxnSpPr>
          <p:nvPr/>
        </p:nvCxnSpPr>
        <p:spPr>
          <a:xfrm>
            <a:off x="6872020" y="1966570"/>
            <a:ext cx="0" cy="4297724"/>
          </a:xfrm>
          <a:prstGeom prst="line">
            <a:avLst/>
          </a:prstGeom>
          <a:ln w="6350">
            <a:prstDash val="dashDot"/>
            <a:headEnd w="sm" len="sm"/>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F9486507-EE94-403F-8998-1C6C1C3C7F4A}"/>
              </a:ext>
            </a:extLst>
          </p:cNvPr>
          <p:cNvSpPr txBox="1"/>
          <p:nvPr/>
        </p:nvSpPr>
        <p:spPr>
          <a:xfrm>
            <a:off x="6792908" y="1844780"/>
            <a:ext cx="1239178" cy="215444"/>
          </a:xfrm>
          <a:prstGeom prst="rect">
            <a:avLst/>
          </a:prstGeom>
          <a:noFill/>
        </p:spPr>
        <p:txBody>
          <a:bodyPr wrap="square" rtlCol="0">
            <a:spAutoFit/>
          </a:bodyPr>
          <a:lstStyle/>
          <a:p>
            <a:pPr algn="ctr"/>
            <a:r>
              <a:rPr lang="en-US" altLang="ko-KR" sz="800" b="1" dirty="0"/>
              <a:t>unet3d/training.py</a:t>
            </a:r>
            <a:endParaRPr lang="ko-KR" altLang="en-US" sz="800" b="1" dirty="0"/>
          </a:p>
        </p:txBody>
      </p:sp>
      <p:sp>
        <p:nvSpPr>
          <p:cNvPr id="30" name="직사각형 29">
            <a:extLst>
              <a:ext uri="{FF2B5EF4-FFF2-40B4-BE49-F238E27FC236}">
                <a16:creationId xmlns:a16="http://schemas.microsoft.com/office/drawing/2014/main" xmlns="" id="{63610179-8CE1-4CD4-B417-400EA6972F33}"/>
              </a:ext>
            </a:extLst>
          </p:cNvPr>
          <p:cNvSpPr/>
          <p:nvPr/>
        </p:nvSpPr>
        <p:spPr>
          <a:xfrm>
            <a:off x="6900125" y="2010551"/>
            <a:ext cx="692818" cy="215444"/>
          </a:xfrm>
          <a:prstGeom prst="rect">
            <a:avLst/>
          </a:prstGeom>
        </p:spPr>
        <p:txBody>
          <a:bodyPr wrap="none">
            <a:spAutoFit/>
          </a:bodyPr>
          <a:lstStyle/>
          <a:p>
            <a:r>
              <a:rPr lang="en-US" altLang="ko-KR" sz="800" err="1">
                <a:solidFill>
                  <a:schemeClr val="accent1">
                    <a:lumMod val="75000"/>
                  </a:schemeClr>
                </a:solidFill>
              </a:rPr>
              <a:t>step_decay</a:t>
            </a:r>
            <a:endParaRPr lang="ko-KR" altLang="en-US" sz="800">
              <a:solidFill>
                <a:schemeClr val="accent1">
                  <a:lumMod val="75000"/>
                </a:schemeClr>
              </a:solidFill>
            </a:endParaRPr>
          </a:p>
        </p:txBody>
      </p:sp>
      <p:sp>
        <p:nvSpPr>
          <p:cNvPr id="31" name="직사각형 30">
            <a:extLst>
              <a:ext uri="{FF2B5EF4-FFF2-40B4-BE49-F238E27FC236}">
                <a16:creationId xmlns:a16="http://schemas.microsoft.com/office/drawing/2014/main" xmlns="" id="{689F16AE-E3CB-431A-95DB-DD9B7E10CE9D}"/>
              </a:ext>
            </a:extLst>
          </p:cNvPr>
          <p:cNvSpPr/>
          <p:nvPr/>
        </p:nvSpPr>
        <p:spPr>
          <a:xfrm>
            <a:off x="6900125" y="2186356"/>
            <a:ext cx="827471" cy="215444"/>
          </a:xfrm>
          <a:prstGeom prst="rect">
            <a:avLst/>
          </a:prstGeom>
        </p:spPr>
        <p:txBody>
          <a:bodyPr wrap="none">
            <a:spAutoFit/>
          </a:bodyPr>
          <a:lstStyle/>
          <a:p>
            <a:r>
              <a:rPr lang="en-US" altLang="ko-KR" sz="800" b="1" err="1">
                <a:solidFill>
                  <a:schemeClr val="accent1">
                    <a:lumMod val="75000"/>
                  </a:schemeClr>
                </a:solidFill>
              </a:rPr>
              <a:t>get_callbacks</a:t>
            </a:r>
            <a:endParaRPr lang="ko-KR" altLang="en-US" sz="800" b="1">
              <a:solidFill>
                <a:schemeClr val="accent1">
                  <a:lumMod val="75000"/>
                </a:schemeClr>
              </a:solidFill>
            </a:endParaRPr>
          </a:p>
        </p:txBody>
      </p:sp>
      <p:sp>
        <p:nvSpPr>
          <p:cNvPr id="32" name="직사각형 31">
            <a:extLst>
              <a:ext uri="{FF2B5EF4-FFF2-40B4-BE49-F238E27FC236}">
                <a16:creationId xmlns:a16="http://schemas.microsoft.com/office/drawing/2014/main" xmlns="" id="{37050516-C1CF-42EE-BCF8-ABD83813C4B4}"/>
              </a:ext>
            </a:extLst>
          </p:cNvPr>
          <p:cNvSpPr/>
          <p:nvPr/>
        </p:nvSpPr>
        <p:spPr>
          <a:xfrm>
            <a:off x="6900125" y="2362161"/>
            <a:ext cx="915635" cy="215444"/>
          </a:xfrm>
          <a:prstGeom prst="rect">
            <a:avLst/>
          </a:prstGeom>
        </p:spPr>
        <p:txBody>
          <a:bodyPr wrap="none">
            <a:spAutoFit/>
          </a:bodyPr>
          <a:lstStyle/>
          <a:p>
            <a:r>
              <a:rPr lang="en-US" altLang="ko-KR" sz="800" err="1">
                <a:solidFill>
                  <a:schemeClr val="accent1">
                    <a:lumMod val="75000"/>
                  </a:schemeClr>
                </a:solidFill>
              </a:rPr>
              <a:t>load_old_model</a:t>
            </a:r>
            <a:endParaRPr lang="ko-KR" altLang="en-US" sz="800">
              <a:solidFill>
                <a:schemeClr val="accent1">
                  <a:lumMod val="75000"/>
                </a:schemeClr>
              </a:solidFill>
            </a:endParaRPr>
          </a:p>
        </p:txBody>
      </p:sp>
      <p:sp>
        <p:nvSpPr>
          <p:cNvPr id="33" name="직사각형 32">
            <a:extLst>
              <a:ext uri="{FF2B5EF4-FFF2-40B4-BE49-F238E27FC236}">
                <a16:creationId xmlns:a16="http://schemas.microsoft.com/office/drawing/2014/main" xmlns="" id="{C7AB94FE-0BA5-4BB1-ADD3-CAB291C1078A}"/>
              </a:ext>
            </a:extLst>
          </p:cNvPr>
          <p:cNvSpPr/>
          <p:nvPr/>
        </p:nvSpPr>
        <p:spPr>
          <a:xfrm>
            <a:off x="6915315" y="6056330"/>
            <a:ext cx="763351" cy="215444"/>
          </a:xfrm>
          <a:prstGeom prst="rect">
            <a:avLst/>
          </a:prstGeom>
        </p:spPr>
        <p:txBody>
          <a:bodyPr wrap="none">
            <a:spAutoFit/>
          </a:bodyPr>
          <a:lstStyle/>
          <a:p>
            <a:r>
              <a:rPr lang="en-US" altLang="ko-KR" sz="800" b="1" err="1">
                <a:solidFill>
                  <a:schemeClr val="accent1">
                    <a:lumMod val="75000"/>
                  </a:schemeClr>
                </a:solidFill>
              </a:rPr>
              <a:t>train_model</a:t>
            </a:r>
            <a:endParaRPr lang="ko-KR" altLang="en-US" sz="800" b="1">
              <a:solidFill>
                <a:schemeClr val="accent1">
                  <a:lumMod val="75000"/>
                </a:schemeClr>
              </a:solidFill>
            </a:endParaRPr>
          </a:p>
        </p:txBody>
      </p:sp>
      <p:sp>
        <p:nvSpPr>
          <p:cNvPr id="34" name="직사각형 33">
            <a:extLst>
              <a:ext uri="{FF2B5EF4-FFF2-40B4-BE49-F238E27FC236}">
                <a16:creationId xmlns:a16="http://schemas.microsoft.com/office/drawing/2014/main" xmlns="" id="{220974AD-2058-47BC-84BA-C2FF5674A003}"/>
              </a:ext>
            </a:extLst>
          </p:cNvPr>
          <p:cNvSpPr/>
          <p:nvPr/>
        </p:nvSpPr>
        <p:spPr>
          <a:xfrm>
            <a:off x="6993204" y="6187433"/>
            <a:ext cx="1353256" cy="215444"/>
          </a:xfrm>
          <a:prstGeom prst="rect">
            <a:avLst/>
          </a:prstGeom>
        </p:spPr>
        <p:txBody>
          <a:bodyPr wrap="none">
            <a:spAutoFit/>
          </a:bodyPr>
          <a:lstStyle/>
          <a:p>
            <a:r>
              <a:rPr lang="en-US" altLang="ko-KR" sz="800" err="1">
                <a:solidFill>
                  <a:schemeClr val="accent1">
                    <a:lumMod val="75000"/>
                  </a:schemeClr>
                </a:solidFill>
              </a:rPr>
              <a:t>keras.model.fit_generator</a:t>
            </a:r>
            <a:endParaRPr lang="ko-KR" altLang="en-US" sz="800">
              <a:solidFill>
                <a:schemeClr val="accent1">
                  <a:lumMod val="75000"/>
                </a:schemeClr>
              </a:solidFill>
            </a:endParaRPr>
          </a:p>
        </p:txBody>
      </p:sp>
      <p:sp>
        <p:nvSpPr>
          <p:cNvPr id="35" name="직사각형 34">
            <a:extLst>
              <a:ext uri="{FF2B5EF4-FFF2-40B4-BE49-F238E27FC236}">
                <a16:creationId xmlns:a16="http://schemas.microsoft.com/office/drawing/2014/main" xmlns="" id="{DBBC62AF-6ECA-44F7-986E-843E903B3283}"/>
              </a:ext>
            </a:extLst>
          </p:cNvPr>
          <p:cNvSpPr/>
          <p:nvPr/>
        </p:nvSpPr>
        <p:spPr>
          <a:xfrm>
            <a:off x="7071028" y="6303111"/>
            <a:ext cx="827471" cy="215444"/>
          </a:xfrm>
          <a:prstGeom prst="rect">
            <a:avLst/>
          </a:prstGeom>
        </p:spPr>
        <p:txBody>
          <a:bodyPr wrap="none">
            <a:spAutoFit/>
          </a:bodyPr>
          <a:lstStyle/>
          <a:p>
            <a:r>
              <a:rPr lang="en-US" altLang="ko-KR" sz="800" b="1" err="1">
                <a:solidFill>
                  <a:schemeClr val="accent1">
                    <a:lumMod val="75000"/>
                  </a:schemeClr>
                </a:solidFill>
              </a:rPr>
              <a:t>get_callbacks</a:t>
            </a:r>
            <a:endParaRPr lang="ko-KR" altLang="en-US" sz="800" b="1">
              <a:solidFill>
                <a:schemeClr val="accent1">
                  <a:lumMod val="75000"/>
                </a:schemeClr>
              </a:solidFill>
            </a:endParaRPr>
          </a:p>
        </p:txBody>
      </p:sp>
      <p:cxnSp>
        <p:nvCxnSpPr>
          <p:cNvPr id="36" name="직선 화살표 연결선 35">
            <a:extLst>
              <a:ext uri="{FF2B5EF4-FFF2-40B4-BE49-F238E27FC236}">
                <a16:creationId xmlns:a16="http://schemas.microsoft.com/office/drawing/2014/main" xmlns="" id="{9029EE88-5300-44AB-89AE-CD5190D7CE8B}"/>
              </a:ext>
            </a:extLst>
          </p:cNvPr>
          <p:cNvCxnSpPr>
            <a:cxnSpLocks/>
            <a:stCxn id="33" idx="1"/>
            <a:endCxn id="37" idx="3"/>
          </p:cNvCxnSpPr>
          <p:nvPr/>
        </p:nvCxnSpPr>
        <p:spPr>
          <a:xfrm flipH="1">
            <a:off x="5505964" y="6164052"/>
            <a:ext cx="1409351" cy="130722"/>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xmlns="" id="{539A7A34-6185-4E4A-A040-09E148A03E60}"/>
              </a:ext>
            </a:extLst>
          </p:cNvPr>
          <p:cNvSpPr/>
          <p:nvPr/>
        </p:nvSpPr>
        <p:spPr>
          <a:xfrm>
            <a:off x="4742613" y="6187052"/>
            <a:ext cx="763351" cy="215444"/>
          </a:xfrm>
          <a:prstGeom prst="rect">
            <a:avLst/>
          </a:prstGeom>
        </p:spPr>
        <p:txBody>
          <a:bodyPr wrap="none">
            <a:spAutoFit/>
          </a:bodyPr>
          <a:lstStyle/>
          <a:p>
            <a:r>
              <a:rPr lang="en-US" altLang="ko-KR" sz="800" b="1" err="1">
                <a:solidFill>
                  <a:schemeClr val="accent1">
                    <a:lumMod val="75000"/>
                  </a:schemeClr>
                </a:solidFill>
              </a:rPr>
              <a:t>train_model</a:t>
            </a:r>
            <a:endParaRPr lang="ko-KR" altLang="en-US" sz="800" b="1">
              <a:solidFill>
                <a:schemeClr val="accent1">
                  <a:lumMod val="75000"/>
                </a:schemeClr>
              </a:solidFill>
            </a:endParaRPr>
          </a:p>
        </p:txBody>
      </p:sp>
      <p:sp>
        <p:nvSpPr>
          <p:cNvPr id="38" name="직사각형 37">
            <a:extLst>
              <a:ext uri="{FF2B5EF4-FFF2-40B4-BE49-F238E27FC236}">
                <a16:creationId xmlns:a16="http://schemas.microsoft.com/office/drawing/2014/main" xmlns="" id="{04C20146-F16C-44F6-99CF-E3FBFF457565}"/>
              </a:ext>
            </a:extLst>
          </p:cNvPr>
          <p:cNvSpPr/>
          <p:nvPr/>
        </p:nvSpPr>
        <p:spPr>
          <a:xfrm>
            <a:off x="4742613" y="4352195"/>
            <a:ext cx="976549" cy="230832"/>
          </a:xfrm>
          <a:prstGeom prst="rect">
            <a:avLst/>
          </a:prstGeom>
        </p:spPr>
        <p:txBody>
          <a:bodyPr wrap="none">
            <a:spAutoFit/>
          </a:bodyPr>
          <a:lstStyle/>
          <a:p>
            <a:r>
              <a:rPr lang="en-US" altLang="ko-KR" sz="900" b="1" err="1">
                <a:solidFill>
                  <a:schemeClr val="accent1">
                    <a:lumMod val="75000"/>
                  </a:schemeClr>
                </a:solidFill>
              </a:rPr>
              <a:t>open_data_file</a:t>
            </a:r>
            <a:endParaRPr lang="ko-KR" altLang="en-US" sz="900" b="1">
              <a:solidFill>
                <a:schemeClr val="accent1">
                  <a:lumMod val="75000"/>
                </a:schemeClr>
              </a:solidFill>
            </a:endParaRPr>
          </a:p>
        </p:txBody>
      </p:sp>
      <p:sp>
        <p:nvSpPr>
          <p:cNvPr id="39" name="직사각형 38">
            <a:extLst>
              <a:ext uri="{FF2B5EF4-FFF2-40B4-BE49-F238E27FC236}">
                <a16:creationId xmlns:a16="http://schemas.microsoft.com/office/drawing/2014/main" xmlns="" id="{C2DE7C2B-0A5B-44B2-B5FA-2C38A37A9658}"/>
              </a:ext>
            </a:extLst>
          </p:cNvPr>
          <p:cNvSpPr/>
          <p:nvPr/>
        </p:nvSpPr>
        <p:spPr>
          <a:xfrm>
            <a:off x="5850566" y="2470650"/>
            <a:ext cx="1213794" cy="215444"/>
          </a:xfrm>
          <a:prstGeom prst="rect">
            <a:avLst/>
          </a:prstGeom>
        </p:spPr>
        <p:txBody>
          <a:bodyPr wrap="none">
            <a:spAutoFit/>
          </a:bodyPr>
          <a:lstStyle/>
          <a:p>
            <a:r>
              <a:rPr lang="en-US" altLang="ko-KR" sz="800" b="1" err="1">
                <a:solidFill>
                  <a:schemeClr val="accent1">
                    <a:lumMod val="75000"/>
                  </a:schemeClr>
                </a:solidFill>
              </a:rPr>
              <a:t>get_number_of_steps</a:t>
            </a:r>
            <a:endParaRPr lang="ko-KR" altLang="en-US" sz="800" b="1">
              <a:solidFill>
                <a:schemeClr val="accent1">
                  <a:lumMod val="75000"/>
                </a:schemeClr>
              </a:solidFill>
            </a:endParaRPr>
          </a:p>
        </p:txBody>
      </p:sp>
      <p:sp>
        <p:nvSpPr>
          <p:cNvPr id="40" name="직사각형 39">
            <a:extLst>
              <a:ext uri="{FF2B5EF4-FFF2-40B4-BE49-F238E27FC236}">
                <a16:creationId xmlns:a16="http://schemas.microsoft.com/office/drawing/2014/main" xmlns="" id="{037B0F67-8574-4F87-BBEB-F3116AF73325}"/>
              </a:ext>
            </a:extLst>
          </p:cNvPr>
          <p:cNvSpPr/>
          <p:nvPr/>
        </p:nvSpPr>
        <p:spPr>
          <a:xfrm>
            <a:off x="5838783" y="4351813"/>
            <a:ext cx="1125629" cy="215444"/>
          </a:xfrm>
          <a:prstGeom prst="rect">
            <a:avLst/>
          </a:prstGeom>
        </p:spPr>
        <p:txBody>
          <a:bodyPr wrap="none">
            <a:spAutoFit/>
          </a:bodyPr>
          <a:lstStyle/>
          <a:p>
            <a:r>
              <a:rPr lang="en-US" altLang="ko-KR" sz="800" b="1" err="1">
                <a:solidFill>
                  <a:schemeClr val="accent1">
                    <a:lumMod val="75000"/>
                  </a:schemeClr>
                </a:solidFill>
              </a:rPr>
              <a:t>get_validation_split</a:t>
            </a:r>
            <a:endParaRPr lang="ko-KR" altLang="en-US" sz="800" b="1">
              <a:solidFill>
                <a:schemeClr val="accent1">
                  <a:lumMod val="75000"/>
                </a:schemeClr>
              </a:solidFill>
            </a:endParaRPr>
          </a:p>
        </p:txBody>
      </p:sp>
      <p:sp>
        <p:nvSpPr>
          <p:cNvPr id="41" name="직사각형 40">
            <a:extLst>
              <a:ext uri="{FF2B5EF4-FFF2-40B4-BE49-F238E27FC236}">
                <a16:creationId xmlns:a16="http://schemas.microsoft.com/office/drawing/2014/main" xmlns="" id="{5C60BC49-0298-4EBF-9A10-6AEF2FB1C870}"/>
              </a:ext>
            </a:extLst>
          </p:cNvPr>
          <p:cNvSpPr/>
          <p:nvPr/>
        </p:nvSpPr>
        <p:spPr>
          <a:xfrm>
            <a:off x="5840347" y="4195048"/>
            <a:ext cx="551754" cy="215444"/>
          </a:xfrm>
          <a:prstGeom prst="rect">
            <a:avLst/>
          </a:prstGeom>
        </p:spPr>
        <p:txBody>
          <a:bodyPr wrap="none">
            <a:spAutoFit/>
          </a:bodyPr>
          <a:lstStyle/>
          <a:p>
            <a:r>
              <a:rPr lang="en-US" altLang="ko-KR" sz="800" err="1">
                <a:solidFill>
                  <a:schemeClr val="accent1">
                    <a:lumMod val="75000"/>
                  </a:schemeClr>
                </a:solidFill>
              </a:rPr>
              <a:t>split_list</a:t>
            </a:r>
            <a:endParaRPr lang="ko-KR" altLang="en-US" sz="800">
              <a:solidFill>
                <a:schemeClr val="accent1">
                  <a:lumMod val="75000"/>
                </a:schemeClr>
              </a:solidFill>
            </a:endParaRPr>
          </a:p>
        </p:txBody>
      </p:sp>
      <p:sp>
        <p:nvSpPr>
          <p:cNvPr id="42" name="직사각형 41">
            <a:extLst>
              <a:ext uri="{FF2B5EF4-FFF2-40B4-BE49-F238E27FC236}">
                <a16:creationId xmlns:a16="http://schemas.microsoft.com/office/drawing/2014/main" xmlns="" id="{C0F7AC6C-8434-4EA5-A13A-F861D5817675}"/>
              </a:ext>
            </a:extLst>
          </p:cNvPr>
          <p:cNvSpPr/>
          <p:nvPr/>
        </p:nvSpPr>
        <p:spPr>
          <a:xfrm>
            <a:off x="5838440" y="4665338"/>
            <a:ext cx="923651" cy="215444"/>
          </a:xfrm>
          <a:prstGeom prst="rect">
            <a:avLst/>
          </a:prstGeom>
        </p:spPr>
        <p:txBody>
          <a:bodyPr wrap="none">
            <a:spAutoFit/>
          </a:bodyPr>
          <a:lstStyle/>
          <a:p>
            <a:r>
              <a:rPr lang="en-US" altLang="ko-KR" sz="800" b="1" err="1">
                <a:solidFill>
                  <a:schemeClr val="accent1">
                    <a:lumMod val="75000"/>
                  </a:schemeClr>
                </a:solidFill>
              </a:rPr>
              <a:t>data_generator</a:t>
            </a:r>
            <a:endParaRPr lang="ko-KR" altLang="en-US" sz="800" b="1">
              <a:solidFill>
                <a:schemeClr val="accent1">
                  <a:lumMod val="75000"/>
                </a:schemeClr>
              </a:solidFill>
            </a:endParaRPr>
          </a:p>
        </p:txBody>
      </p:sp>
      <p:sp>
        <p:nvSpPr>
          <p:cNvPr id="43" name="직사각형 42">
            <a:extLst>
              <a:ext uri="{FF2B5EF4-FFF2-40B4-BE49-F238E27FC236}">
                <a16:creationId xmlns:a16="http://schemas.microsoft.com/office/drawing/2014/main" xmlns="" id="{649BDB65-ABAB-4796-BF5C-F5DEC6F5B767}"/>
              </a:ext>
            </a:extLst>
          </p:cNvPr>
          <p:cNvSpPr/>
          <p:nvPr/>
        </p:nvSpPr>
        <p:spPr>
          <a:xfrm>
            <a:off x="5850566" y="2627413"/>
            <a:ext cx="1334020" cy="215444"/>
          </a:xfrm>
          <a:prstGeom prst="rect">
            <a:avLst/>
          </a:prstGeom>
        </p:spPr>
        <p:txBody>
          <a:bodyPr wrap="none">
            <a:spAutoFit/>
          </a:bodyPr>
          <a:lstStyle/>
          <a:p>
            <a:r>
              <a:rPr lang="en-US" altLang="ko-KR" sz="800" b="1" err="1">
                <a:solidFill>
                  <a:schemeClr val="accent1">
                    <a:lumMod val="75000"/>
                  </a:schemeClr>
                </a:solidFill>
              </a:rPr>
              <a:t>get_number_of_patches</a:t>
            </a:r>
            <a:endParaRPr lang="ko-KR" altLang="en-US" sz="800" b="1">
              <a:solidFill>
                <a:schemeClr val="accent1">
                  <a:lumMod val="75000"/>
                </a:schemeClr>
              </a:solidFill>
            </a:endParaRPr>
          </a:p>
        </p:txBody>
      </p:sp>
      <p:sp>
        <p:nvSpPr>
          <p:cNvPr id="44" name="직사각형 43">
            <a:extLst>
              <a:ext uri="{FF2B5EF4-FFF2-40B4-BE49-F238E27FC236}">
                <a16:creationId xmlns:a16="http://schemas.microsoft.com/office/drawing/2014/main" xmlns="" id="{DA75C80A-D1E9-46C7-AC9F-1760BB80A246}"/>
              </a:ext>
            </a:extLst>
          </p:cNvPr>
          <p:cNvSpPr/>
          <p:nvPr/>
        </p:nvSpPr>
        <p:spPr>
          <a:xfrm>
            <a:off x="5847906" y="2000359"/>
            <a:ext cx="1297150" cy="215444"/>
          </a:xfrm>
          <a:prstGeom prst="rect">
            <a:avLst/>
          </a:prstGeom>
        </p:spPr>
        <p:txBody>
          <a:bodyPr wrap="none">
            <a:spAutoFit/>
          </a:bodyPr>
          <a:lstStyle/>
          <a:p>
            <a:r>
              <a:rPr lang="en-US" altLang="ko-KR" sz="800" b="1" dirty="0" err="1">
                <a:solidFill>
                  <a:schemeClr val="accent1">
                    <a:lumMod val="75000"/>
                  </a:schemeClr>
                </a:solidFill>
              </a:rPr>
              <a:t>create_patch_index_list</a:t>
            </a:r>
            <a:endParaRPr lang="ko-KR" altLang="en-US" sz="800" b="1" dirty="0">
              <a:solidFill>
                <a:schemeClr val="accent1">
                  <a:lumMod val="75000"/>
                </a:schemeClr>
              </a:solidFill>
            </a:endParaRPr>
          </a:p>
        </p:txBody>
      </p:sp>
      <p:sp>
        <p:nvSpPr>
          <p:cNvPr id="45" name="직사각형 44">
            <a:extLst>
              <a:ext uri="{FF2B5EF4-FFF2-40B4-BE49-F238E27FC236}">
                <a16:creationId xmlns:a16="http://schemas.microsoft.com/office/drawing/2014/main" xmlns="" id="{388A6084-D5E4-4E17-B487-C912F1C8D62B}"/>
              </a:ext>
            </a:extLst>
          </p:cNvPr>
          <p:cNvSpPr/>
          <p:nvPr/>
        </p:nvSpPr>
        <p:spPr>
          <a:xfrm>
            <a:off x="5850566" y="3254468"/>
            <a:ext cx="628698" cy="215444"/>
          </a:xfrm>
          <a:prstGeom prst="rect">
            <a:avLst/>
          </a:prstGeom>
        </p:spPr>
        <p:txBody>
          <a:bodyPr wrap="none">
            <a:spAutoFit/>
          </a:bodyPr>
          <a:lstStyle/>
          <a:p>
            <a:r>
              <a:rPr lang="en-US" altLang="ko-KR" sz="800" b="1" err="1">
                <a:solidFill>
                  <a:schemeClr val="accent1">
                    <a:lumMod val="75000"/>
                  </a:schemeClr>
                </a:solidFill>
              </a:rPr>
              <a:t>add_data</a:t>
            </a:r>
            <a:endParaRPr lang="ko-KR" altLang="en-US" sz="800" b="1">
              <a:solidFill>
                <a:schemeClr val="accent1">
                  <a:lumMod val="75000"/>
                </a:schemeClr>
              </a:solidFill>
            </a:endParaRPr>
          </a:p>
        </p:txBody>
      </p:sp>
      <p:sp>
        <p:nvSpPr>
          <p:cNvPr id="46" name="직사각형 45">
            <a:extLst>
              <a:ext uri="{FF2B5EF4-FFF2-40B4-BE49-F238E27FC236}">
                <a16:creationId xmlns:a16="http://schemas.microsoft.com/office/drawing/2014/main" xmlns="" id="{08C6C0AC-A5C2-46E1-97CF-5218D2D13374}"/>
              </a:ext>
            </a:extLst>
          </p:cNvPr>
          <p:cNvSpPr/>
          <p:nvPr/>
        </p:nvSpPr>
        <p:spPr>
          <a:xfrm>
            <a:off x="5850566" y="2940940"/>
            <a:ext cx="1080745" cy="215444"/>
          </a:xfrm>
          <a:prstGeom prst="rect">
            <a:avLst/>
          </a:prstGeom>
        </p:spPr>
        <p:txBody>
          <a:bodyPr wrap="none">
            <a:spAutoFit/>
          </a:bodyPr>
          <a:lstStyle/>
          <a:p>
            <a:r>
              <a:rPr lang="en-US" altLang="ko-KR" sz="800" b="1" err="1">
                <a:solidFill>
                  <a:schemeClr val="accent1">
                    <a:lumMod val="75000"/>
                  </a:schemeClr>
                </a:solidFill>
              </a:rPr>
              <a:t>get_data_from_file</a:t>
            </a:r>
            <a:endParaRPr lang="ko-KR" altLang="en-US" sz="800" b="1">
              <a:solidFill>
                <a:schemeClr val="accent1">
                  <a:lumMod val="75000"/>
                </a:schemeClr>
              </a:solidFill>
            </a:endParaRPr>
          </a:p>
        </p:txBody>
      </p:sp>
      <p:sp>
        <p:nvSpPr>
          <p:cNvPr id="47" name="직사각형 46">
            <a:extLst>
              <a:ext uri="{FF2B5EF4-FFF2-40B4-BE49-F238E27FC236}">
                <a16:creationId xmlns:a16="http://schemas.microsoft.com/office/drawing/2014/main" xmlns="" id="{5DA7DA52-DF48-4881-A96C-ABD7D5A049BA}"/>
              </a:ext>
            </a:extLst>
          </p:cNvPr>
          <p:cNvSpPr/>
          <p:nvPr/>
        </p:nvSpPr>
        <p:spPr>
          <a:xfrm>
            <a:off x="5838805" y="3881521"/>
            <a:ext cx="776175" cy="215444"/>
          </a:xfrm>
          <a:prstGeom prst="rect">
            <a:avLst/>
          </a:prstGeom>
        </p:spPr>
        <p:txBody>
          <a:bodyPr wrap="none">
            <a:spAutoFit/>
          </a:bodyPr>
          <a:lstStyle/>
          <a:p>
            <a:r>
              <a:rPr lang="en-US" altLang="ko-KR" sz="800" dirty="0" err="1">
                <a:solidFill>
                  <a:schemeClr val="accent1">
                    <a:lumMod val="75000"/>
                  </a:schemeClr>
                </a:solidFill>
              </a:rPr>
              <a:t>convert_data</a:t>
            </a:r>
            <a:endParaRPr lang="ko-KR" altLang="en-US" sz="800" dirty="0">
              <a:solidFill>
                <a:schemeClr val="accent1">
                  <a:lumMod val="75000"/>
                </a:schemeClr>
              </a:solidFill>
            </a:endParaRPr>
          </a:p>
        </p:txBody>
      </p:sp>
      <p:sp>
        <p:nvSpPr>
          <p:cNvPr id="48" name="직사각형 47">
            <a:extLst>
              <a:ext uri="{FF2B5EF4-FFF2-40B4-BE49-F238E27FC236}">
                <a16:creationId xmlns:a16="http://schemas.microsoft.com/office/drawing/2014/main" xmlns="" id="{A38D716E-A392-4FA9-BD91-6612668001C6}"/>
              </a:ext>
            </a:extLst>
          </p:cNvPr>
          <p:cNvSpPr/>
          <p:nvPr/>
        </p:nvSpPr>
        <p:spPr>
          <a:xfrm>
            <a:off x="5840781" y="4038285"/>
            <a:ext cx="1183337" cy="215444"/>
          </a:xfrm>
          <a:prstGeom prst="rect">
            <a:avLst/>
          </a:prstGeom>
        </p:spPr>
        <p:txBody>
          <a:bodyPr wrap="none">
            <a:spAutoFit/>
          </a:bodyPr>
          <a:lstStyle/>
          <a:p>
            <a:r>
              <a:rPr lang="en-US" altLang="ko-KR" sz="800" err="1">
                <a:solidFill>
                  <a:schemeClr val="accent1">
                    <a:lumMod val="75000"/>
                  </a:schemeClr>
                </a:solidFill>
              </a:rPr>
              <a:t>get_multi_class_labels</a:t>
            </a:r>
            <a:endParaRPr lang="ko-KR" altLang="en-US" sz="800">
              <a:solidFill>
                <a:schemeClr val="accent1">
                  <a:lumMod val="75000"/>
                </a:schemeClr>
              </a:solidFill>
            </a:endParaRPr>
          </a:p>
        </p:txBody>
      </p:sp>
      <p:sp>
        <p:nvSpPr>
          <p:cNvPr id="49" name="직사각형 48">
            <a:extLst>
              <a:ext uri="{FF2B5EF4-FFF2-40B4-BE49-F238E27FC236}">
                <a16:creationId xmlns:a16="http://schemas.microsoft.com/office/drawing/2014/main" xmlns="" id="{CACD44F8-8F7A-422A-8255-25EF5CFE3B23}"/>
              </a:ext>
            </a:extLst>
          </p:cNvPr>
          <p:cNvSpPr/>
          <p:nvPr/>
        </p:nvSpPr>
        <p:spPr>
          <a:xfrm>
            <a:off x="5937084" y="2784176"/>
            <a:ext cx="1234633" cy="215444"/>
          </a:xfrm>
          <a:prstGeom prst="rect">
            <a:avLst/>
          </a:prstGeom>
        </p:spPr>
        <p:txBody>
          <a:bodyPr wrap="none">
            <a:spAutoFit/>
          </a:bodyPr>
          <a:lstStyle/>
          <a:p>
            <a:r>
              <a:rPr lang="en-US" altLang="ko-KR" sz="800" err="1">
                <a:solidFill>
                  <a:schemeClr val="accent1">
                    <a:lumMod val="75000"/>
                  </a:schemeClr>
                </a:solidFill>
              </a:rPr>
              <a:t>create_patch_index_list</a:t>
            </a:r>
            <a:endParaRPr lang="ko-KR" altLang="en-US" sz="800">
              <a:solidFill>
                <a:schemeClr val="accent1">
                  <a:lumMod val="75000"/>
                </a:schemeClr>
              </a:solidFill>
            </a:endParaRPr>
          </a:p>
        </p:txBody>
      </p:sp>
      <p:sp>
        <p:nvSpPr>
          <p:cNvPr id="50" name="직사각형 49">
            <a:extLst>
              <a:ext uri="{FF2B5EF4-FFF2-40B4-BE49-F238E27FC236}">
                <a16:creationId xmlns:a16="http://schemas.microsoft.com/office/drawing/2014/main" xmlns="" id="{F16A8189-6338-4828-AE0F-3A037CD23EC0}"/>
              </a:ext>
            </a:extLst>
          </p:cNvPr>
          <p:cNvSpPr/>
          <p:nvPr/>
        </p:nvSpPr>
        <p:spPr>
          <a:xfrm>
            <a:off x="5952540" y="3411230"/>
            <a:ext cx="1027845" cy="215444"/>
          </a:xfrm>
          <a:prstGeom prst="rect">
            <a:avLst/>
          </a:prstGeom>
        </p:spPr>
        <p:txBody>
          <a:bodyPr wrap="none">
            <a:spAutoFit/>
          </a:bodyPr>
          <a:lstStyle/>
          <a:p>
            <a:r>
              <a:rPr lang="en-US" altLang="ko-KR" sz="800" err="1">
                <a:solidFill>
                  <a:schemeClr val="accent1">
                    <a:lumMod val="75000"/>
                  </a:schemeClr>
                </a:solidFill>
              </a:rPr>
              <a:t>get_data_from_file</a:t>
            </a:r>
            <a:endParaRPr lang="ko-KR" altLang="en-US" sz="800">
              <a:solidFill>
                <a:schemeClr val="accent1">
                  <a:lumMod val="75000"/>
                </a:schemeClr>
              </a:solidFill>
            </a:endParaRPr>
          </a:p>
        </p:txBody>
      </p:sp>
      <p:cxnSp>
        <p:nvCxnSpPr>
          <p:cNvPr id="51" name="직선 화살표 연결선 50">
            <a:extLst>
              <a:ext uri="{FF2B5EF4-FFF2-40B4-BE49-F238E27FC236}">
                <a16:creationId xmlns:a16="http://schemas.microsoft.com/office/drawing/2014/main" xmlns="" id="{D14D0592-6CF5-42CF-8651-9AA94FAC90CB}"/>
              </a:ext>
            </a:extLst>
          </p:cNvPr>
          <p:cNvCxnSpPr>
            <a:cxnSpLocks/>
          </p:cNvCxnSpPr>
          <p:nvPr/>
        </p:nvCxnSpPr>
        <p:spPr>
          <a:xfrm>
            <a:off x="6562289" y="3063409"/>
            <a:ext cx="0" cy="426831"/>
          </a:xfrm>
          <a:prstGeom prst="straightConnector1">
            <a:avLst/>
          </a:prstGeom>
          <a:ln w="6350">
            <a:prstDash val="dash"/>
            <a:headEnd w="sm" len="sm"/>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xmlns="" id="{2168AF90-7162-49E7-AF6D-1FDAD7F70FC8}"/>
              </a:ext>
            </a:extLst>
          </p:cNvPr>
          <p:cNvSpPr/>
          <p:nvPr/>
        </p:nvSpPr>
        <p:spPr>
          <a:xfrm>
            <a:off x="5952540" y="3567995"/>
            <a:ext cx="845103" cy="215444"/>
          </a:xfrm>
          <a:prstGeom prst="rect">
            <a:avLst/>
          </a:prstGeom>
        </p:spPr>
        <p:txBody>
          <a:bodyPr wrap="none">
            <a:spAutoFit/>
          </a:bodyPr>
          <a:lstStyle/>
          <a:p>
            <a:r>
              <a:rPr lang="en-US" altLang="ko-KR" sz="800" err="1">
                <a:solidFill>
                  <a:schemeClr val="accent1">
                    <a:lumMod val="75000"/>
                  </a:schemeClr>
                </a:solidFill>
              </a:rPr>
              <a:t>augment_data</a:t>
            </a:r>
            <a:endParaRPr lang="ko-KR" altLang="en-US" sz="800">
              <a:solidFill>
                <a:schemeClr val="accent1">
                  <a:lumMod val="75000"/>
                </a:schemeClr>
              </a:solidFill>
            </a:endParaRPr>
          </a:p>
        </p:txBody>
      </p:sp>
      <p:cxnSp>
        <p:nvCxnSpPr>
          <p:cNvPr id="53" name="직선 화살표 연결선 52">
            <a:extLst>
              <a:ext uri="{FF2B5EF4-FFF2-40B4-BE49-F238E27FC236}">
                <a16:creationId xmlns:a16="http://schemas.microsoft.com/office/drawing/2014/main" xmlns="" id="{50DD244D-6CA9-4711-ABC9-A7A7DA4CC5F4}"/>
              </a:ext>
            </a:extLst>
          </p:cNvPr>
          <p:cNvCxnSpPr>
            <a:cxnSpLocks/>
            <a:stCxn id="63" idx="1"/>
            <a:endCxn id="52" idx="3"/>
          </p:cNvCxnSpPr>
          <p:nvPr/>
        </p:nvCxnSpPr>
        <p:spPr>
          <a:xfrm flipH="1" flipV="1">
            <a:off x="6797643" y="3675717"/>
            <a:ext cx="1166084" cy="355854"/>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xmlns="" id="{B2DB4BA3-D970-4A3C-A740-9504C981FBBD}"/>
              </a:ext>
            </a:extLst>
          </p:cNvPr>
          <p:cNvSpPr txBox="1"/>
          <p:nvPr/>
        </p:nvSpPr>
        <p:spPr>
          <a:xfrm>
            <a:off x="7971725" y="4344352"/>
            <a:ext cx="1217815" cy="215444"/>
          </a:xfrm>
          <a:prstGeom prst="rect">
            <a:avLst/>
          </a:prstGeom>
          <a:noFill/>
        </p:spPr>
        <p:txBody>
          <a:bodyPr wrap="square" rtlCol="0">
            <a:spAutoFit/>
          </a:bodyPr>
          <a:lstStyle/>
          <a:p>
            <a:pPr algn="ctr"/>
            <a:r>
              <a:rPr lang="en-US" altLang="ko-KR" sz="800" b="1">
                <a:solidFill>
                  <a:schemeClr val="accent1">
                    <a:lumMod val="75000"/>
                  </a:schemeClr>
                </a:solidFill>
              </a:rPr>
              <a:t>unet3d/augment.py</a:t>
            </a:r>
            <a:endParaRPr lang="ko-KR" altLang="en-US" sz="800" b="1">
              <a:solidFill>
                <a:schemeClr val="accent1">
                  <a:lumMod val="75000"/>
                </a:schemeClr>
              </a:solidFill>
            </a:endParaRPr>
          </a:p>
        </p:txBody>
      </p:sp>
      <p:cxnSp>
        <p:nvCxnSpPr>
          <p:cNvPr id="55" name="직선 연결선 54">
            <a:extLst>
              <a:ext uri="{FF2B5EF4-FFF2-40B4-BE49-F238E27FC236}">
                <a16:creationId xmlns:a16="http://schemas.microsoft.com/office/drawing/2014/main" xmlns="" id="{A314D658-D41A-471B-A894-7B64B54C1C2E}"/>
              </a:ext>
            </a:extLst>
          </p:cNvPr>
          <p:cNvCxnSpPr>
            <a:cxnSpLocks/>
          </p:cNvCxnSpPr>
          <p:nvPr/>
        </p:nvCxnSpPr>
        <p:spPr>
          <a:xfrm>
            <a:off x="7926533" y="1966570"/>
            <a:ext cx="0" cy="4297724"/>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56" name="직사각형 55">
            <a:extLst>
              <a:ext uri="{FF2B5EF4-FFF2-40B4-BE49-F238E27FC236}">
                <a16:creationId xmlns:a16="http://schemas.microsoft.com/office/drawing/2014/main" xmlns="" id="{D605CB97-779B-4A71-8CF5-3952A515250A}"/>
              </a:ext>
            </a:extLst>
          </p:cNvPr>
          <p:cNvSpPr/>
          <p:nvPr/>
        </p:nvSpPr>
        <p:spPr>
          <a:xfrm>
            <a:off x="5952540" y="5420920"/>
            <a:ext cx="1066318" cy="215444"/>
          </a:xfrm>
          <a:prstGeom prst="rect">
            <a:avLst/>
          </a:prstGeom>
        </p:spPr>
        <p:txBody>
          <a:bodyPr wrap="none">
            <a:spAutoFit/>
          </a:bodyPr>
          <a:lstStyle/>
          <a:p>
            <a:r>
              <a:rPr lang="en-US" altLang="ko-KR" sz="800" err="1">
                <a:solidFill>
                  <a:schemeClr val="accent1">
                    <a:lumMod val="75000"/>
                  </a:schemeClr>
                </a:solidFill>
              </a:rPr>
              <a:t>get_validation_split</a:t>
            </a:r>
            <a:endParaRPr lang="ko-KR" altLang="en-US" sz="800">
              <a:solidFill>
                <a:schemeClr val="accent1">
                  <a:lumMod val="75000"/>
                </a:schemeClr>
              </a:solidFill>
            </a:endParaRPr>
          </a:p>
        </p:txBody>
      </p:sp>
      <p:sp>
        <p:nvSpPr>
          <p:cNvPr id="57" name="직사각형 56">
            <a:extLst>
              <a:ext uri="{FF2B5EF4-FFF2-40B4-BE49-F238E27FC236}">
                <a16:creationId xmlns:a16="http://schemas.microsoft.com/office/drawing/2014/main" xmlns="" id="{0F1487F4-E058-4A1A-8D26-FD5AA19DD35F}"/>
              </a:ext>
            </a:extLst>
          </p:cNvPr>
          <p:cNvSpPr/>
          <p:nvPr/>
        </p:nvSpPr>
        <p:spPr>
          <a:xfrm>
            <a:off x="6033840" y="5940270"/>
            <a:ext cx="1276311" cy="215444"/>
          </a:xfrm>
          <a:prstGeom prst="rect">
            <a:avLst/>
          </a:prstGeom>
        </p:spPr>
        <p:txBody>
          <a:bodyPr wrap="none">
            <a:spAutoFit/>
          </a:bodyPr>
          <a:lstStyle/>
          <a:p>
            <a:r>
              <a:rPr lang="en-US" altLang="ko-KR" sz="800" err="1">
                <a:solidFill>
                  <a:schemeClr val="accent1">
                    <a:lumMod val="75000"/>
                  </a:schemeClr>
                </a:solidFill>
              </a:rPr>
              <a:t>get_number_of_patches</a:t>
            </a:r>
            <a:endParaRPr lang="ko-KR" altLang="en-US" sz="800">
              <a:solidFill>
                <a:schemeClr val="accent1">
                  <a:lumMod val="75000"/>
                </a:schemeClr>
              </a:solidFill>
            </a:endParaRPr>
          </a:p>
        </p:txBody>
      </p:sp>
      <p:sp>
        <p:nvSpPr>
          <p:cNvPr id="58" name="직사각형 57">
            <a:extLst>
              <a:ext uri="{FF2B5EF4-FFF2-40B4-BE49-F238E27FC236}">
                <a16:creationId xmlns:a16="http://schemas.microsoft.com/office/drawing/2014/main" xmlns="" id="{38769D6C-40A8-4722-BD94-F6BD10900EE4}"/>
              </a:ext>
            </a:extLst>
          </p:cNvPr>
          <p:cNvSpPr/>
          <p:nvPr/>
        </p:nvSpPr>
        <p:spPr>
          <a:xfrm>
            <a:off x="5955806" y="5763285"/>
            <a:ext cx="1160895" cy="215444"/>
          </a:xfrm>
          <a:prstGeom prst="rect">
            <a:avLst/>
          </a:prstGeom>
        </p:spPr>
        <p:txBody>
          <a:bodyPr wrap="none">
            <a:spAutoFit/>
          </a:bodyPr>
          <a:lstStyle/>
          <a:p>
            <a:r>
              <a:rPr lang="en-US" altLang="ko-KR" sz="800" err="1">
                <a:solidFill>
                  <a:schemeClr val="accent1">
                    <a:lumMod val="75000"/>
                  </a:schemeClr>
                </a:solidFill>
              </a:rPr>
              <a:t>get_number_of_steps</a:t>
            </a:r>
            <a:endParaRPr lang="ko-KR" altLang="en-US" sz="800">
              <a:solidFill>
                <a:schemeClr val="accent1">
                  <a:lumMod val="75000"/>
                </a:schemeClr>
              </a:solidFill>
            </a:endParaRPr>
          </a:p>
        </p:txBody>
      </p:sp>
      <p:sp>
        <p:nvSpPr>
          <p:cNvPr id="59" name="직사각형 58">
            <a:extLst>
              <a:ext uri="{FF2B5EF4-FFF2-40B4-BE49-F238E27FC236}">
                <a16:creationId xmlns:a16="http://schemas.microsoft.com/office/drawing/2014/main" xmlns="" id="{03506E4B-B127-4792-9628-9F74081DB398}"/>
              </a:ext>
            </a:extLst>
          </p:cNvPr>
          <p:cNvSpPr/>
          <p:nvPr/>
        </p:nvSpPr>
        <p:spPr>
          <a:xfrm>
            <a:off x="5954406" y="4812430"/>
            <a:ext cx="1234633" cy="215444"/>
          </a:xfrm>
          <a:prstGeom prst="rect">
            <a:avLst/>
          </a:prstGeom>
        </p:spPr>
        <p:txBody>
          <a:bodyPr wrap="none">
            <a:spAutoFit/>
          </a:bodyPr>
          <a:lstStyle/>
          <a:p>
            <a:r>
              <a:rPr lang="en-US" altLang="ko-KR" sz="800" err="1">
                <a:solidFill>
                  <a:schemeClr val="accent1">
                    <a:lumMod val="75000"/>
                  </a:schemeClr>
                </a:solidFill>
              </a:rPr>
              <a:t>create_patch_index_list</a:t>
            </a:r>
            <a:endParaRPr lang="ko-KR" altLang="en-US" sz="800">
              <a:solidFill>
                <a:schemeClr val="accent1">
                  <a:lumMod val="75000"/>
                </a:schemeClr>
              </a:solidFill>
            </a:endParaRPr>
          </a:p>
        </p:txBody>
      </p:sp>
      <p:sp>
        <p:nvSpPr>
          <p:cNvPr id="60" name="직사각형 59">
            <a:extLst>
              <a:ext uri="{FF2B5EF4-FFF2-40B4-BE49-F238E27FC236}">
                <a16:creationId xmlns:a16="http://schemas.microsoft.com/office/drawing/2014/main" xmlns="" id="{F10F6B92-5A4D-4E0B-88DD-6B1621CF106F}"/>
              </a:ext>
            </a:extLst>
          </p:cNvPr>
          <p:cNvSpPr/>
          <p:nvPr/>
        </p:nvSpPr>
        <p:spPr>
          <a:xfrm>
            <a:off x="7961859" y="2615119"/>
            <a:ext cx="1313180" cy="215444"/>
          </a:xfrm>
          <a:prstGeom prst="rect">
            <a:avLst/>
          </a:prstGeom>
        </p:spPr>
        <p:txBody>
          <a:bodyPr wrap="none">
            <a:spAutoFit/>
          </a:bodyPr>
          <a:lstStyle/>
          <a:p>
            <a:r>
              <a:rPr lang="en-US" altLang="ko-KR" sz="800" b="1" err="1">
                <a:solidFill>
                  <a:schemeClr val="accent1">
                    <a:lumMod val="75000"/>
                  </a:schemeClr>
                </a:solidFill>
              </a:rPr>
              <a:t>compute_patch_indices</a:t>
            </a:r>
            <a:endParaRPr lang="ko-KR" altLang="en-US" sz="800" b="1">
              <a:solidFill>
                <a:schemeClr val="accent1">
                  <a:lumMod val="75000"/>
                </a:schemeClr>
              </a:solidFill>
            </a:endParaRPr>
          </a:p>
        </p:txBody>
      </p:sp>
      <p:sp>
        <p:nvSpPr>
          <p:cNvPr id="61" name="직사각형 60">
            <a:extLst>
              <a:ext uri="{FF2B5EF4-FFF2-40B4-BE49-F238E27FC236}">
                <a16:creationId xmlns:a16="http://schemas.microsoft.com/office/drawing/2014/main" xmlns="" id="{B149E2D7-6171-41EE-81C1-64D288453A39}"/>
              </a:ext>
            </a:extLst>
          </p:cNvPr>
          <p:cNvSpPr/>
          <p:nvPr/>
        </p:nvSpPr>
        <p:spPr>
          <a:xfrm>
            <a:off x="7963727" y="2465689"/>
            <a:ext cx="1249060" cy="215444"/>
          </a:xfrm>
          <a:prstGeom prst="rect">
            <a:avLst/>
          </a:prstGeom>
        </p:spPr>
        <p:txBody>
          <a:bodyPr wrap="none">
            <a:spAutoFit/>
          </a:bodyPr>
          <a:lstStyle/>
          <a:p>
            <a:r>
              <a:rPr lang="en-US" altLang="ko-KR" sz="800" b="1" err="1">
                <a:solidFill>
                  <a:schemeClr val="accent1">
                    <a:lumMod val="75000"/>
                  </a:schemeClr>
                </a:solidFill>
              </a:rPr>
              <a:t>get_random_nd_index</a:t>
            </a:r>
            <a:endParaRPr lang="ko-KR" altLang="en-US" sz="800" b="1">
              <a:solidFill>
                <a:schemeClr val="accent1">
                  <a:lumMod val="75000"/>
                </a:schemeClr>
              </a:solidFill>
            </a:endParaRPr>
          </a:p>
        </p:txBody>
      </p:sp>
      <p:sp>
        <p:nvSpPr>
          <p:cNvPr id="62" name="TextBox 61">
            <a:extLst>
              <a:ext uri="{FF2B5EF4-FFF2-40B4-BE49-F238E27FC236}">
                <a16:creationId xmlns:a16="http://schemas.microsoft.com/office/drawing/2014/main" xmlns="" id="{BA4AEE7E-3D25-4022-888C-736933789395}"/>
              </a:ext>
            </a:extLst>
          </p:cNvPr>
          <p:cNvSpPr txBox="1"/>
          <p:nvPr/>
        </p:nvSpPr>
        <p:spPr>
          <a:xfrm>
            <a:off x="7943444" y="2085911"/>
            <a:ext cx="1246097" cy="338554"/>
          </a:xfrm>
          <a:prstGeom prst="rect">
            <a:avLst/>
          </a:prstGeom>
          <a:noFill/>
        </p:spPr>
        <p:txBody>
          <a:bodyPr wrap="square" rtlCol="0">
            <a:spAutoFit/>
          </a:bodyPr>
          <a:lstStyle/>
          <a:p>
            <a:r>
              <a:rPr lang="en-US" altLang="ko-KR" sz="800" b="1" dirty="0">
                <a:solidFill>
                  <a:schemeClr val="accent1">
                    <a:lumMod val="75000"/>
                  </a:schemeClr>
                </a:solidFill>
              </a:rPr>
              <a:t>unet3d/utils/patches.py</a:t>
            </a:r>
            <a:endParaRPr lang="ko-KR" altLang="en-US" sz="800" b="1" dirty="0">
              <a:solidFill>
                <a:schemeClr val="accent1">
                  <a:lumMod val="75000"/>
                </a:schemeClr>
              </a:solidFill>
            </a:endParaRPr>
          </a:p>
        </p:txBody>
      </p:sp>
      <p:sp>
        <p:nvSpPr>
          <p:cNvPr id="63" name="직사각형 62">
            <a:extLst>
              <a:ext uri="{FF2B5EF4-FFF2-40B4-BE49-F238E27FC236}">
                <a16:creationId xmlns:a16="http://schemas.microsoft.com/office/drawing/2014/main" xmlns="" id="{AC294052-5102-4A54-872F-F6F4EF11A87A}"/>
              </a:ext>
            </a:extLst>
          </p:cNvPr>
          <p:cNvSpPr/>
          <p:nvPr/>
        </p:nvSpPr>
        <p:spPr>
          <a:xfrm>
            <a:off x="7963727" y="3923849"/>
            <a:ext cx="880369" cy="215444"/>
          </a:xfrm>
          <a:prstGeom prst="rect">
            <a:avLst/>
          </a:prstGeom>
        </p:spPr>
        <p:txBody>
          <a:bodyPr wrap="none">
            <a:spAutoFit/>
          </a:bodyPr>
          <a:lstStyle/>
          <a:p>
            <a:r>
              <a:rPr lang="en-US" altLang="ko-KR" sz="800" b="1" err="1">
                <a:solidFill>
                  <a:schemeClr val="accent1">
                    <a:lumMod val="75000"/>
                  </a:schemeClr>
                </a:solidFill>
              </a:rPr>
              <a:t>augment_data</a:t>
            </a:r>
            <a:endParaRPr lang="ko-KR" altLang="en-US" sz="800" b="1">
              <a:solidFill>
                <a:schemeClr val="accent1">
                  <a:lumMod val="75000"/>
                </a:schemeClr>
              </a:solidFill>
            </a:endParaRPr>
          </a:p>
        </p:txBody>
      </p:sp>
      <p:cxnSp>
        <p:nvCxnSpPr>
          <p:cNvPr id="64" name="직선 화살표 연결선 63">
            <a:extLst>
              <a:ext uri="{FF2B5EF4-FFF2-40B4-BE49-F238E27FC236}">
                <a16:creationId xmlns:a16="http://schemas.microsoft.com/office/drawing/2014/main" xmlns="" id="{0731EC4B-8753-41F5-B14D-CEDB250F011C}"/>
              </a:ext>
            </a:extLst>
          </p:cNvPr>
          <p:cNvCxnSpPr>
            <a:cxnSpLocks/>
            <a:endCxn id="67" idx="3"/>
          </p:cNvCxnSpPr>
          <p:nvPr/>
        </p:nvCxnSpPr>
        <p:spPr>
          <a:xfrm flipH="1" flipV="1">
            <a:off x="7191052" y="2264845"/>
            <a:ext cx="770810" cy="323500"/>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xmlns="" id="{7B38DE65-8515-4BA9-A434-49C7193230E6}"/>
              </a:ext>
            </a:extLst>
          </p:cNvPr>
          <p:cNvCxnSpPr>
            <a:cxnSpLocks/>
          </p:cNvCxnSpPr>
          <p:nvPr/>
        </p:nvCxnSpPr>
        <p:spPr>
          <a:xfrm flipH="1" flipV="1">
            <a:off x="6863136" y="2395182"/>
            <a:ext cx="1098723" cy="345904"/>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sp>
        <p:nvSpPr>
          <p:cNvPr id="66" name="직사각형 65">
            <a:extLst>
              <a:ext uri="{FF2B5EF4-FFF2-40B4-BE49-F238E27FC236}">
                <a16:creationId xmlns:a16="http://schemas.microsoft.com/office/drawing/2014/main" xmlns="" id="{6E3C92FF-524E-4B6E-A33B-CB0E1B59299E}"/>
              </a:ext>
            </a:extLst>
          </p:cNvPr>
          <p:cNvSpPr/>
          <p:nvPr/>
        </p:nvSpPr>
        <p:spPr>
          <a:xfrm>
            <a:off x="5941992" y="2313886"/>
            <a:ext cx="1313180" cy="215444"/>
          </a:xfrm>
          <a:prstGeom prst="rect">
            <a:avLst/>
          </a:prstGeom>
        </p:spPr>
        <p:txBody>
          <a:bodyPr wrap="none">
            <a:spAutoFit/>
          </a:bodyPr>
          <a:lstStyle/>
          <a:p>
            <a:r>
              <a:rPr lang="en-US" altLang="ko-KR" sz="800" b="1" err="1">
                <a:solidFill>
                  <a:schemeClr val="accent1">
                    <a:lumMod val="75000"/>
                  </a:schemeClr>
                </a:solidFill>
              </a:rPr>
              <a:t>compute_patch_indices</a:t>
            </a:r>
            <a:endParaRPr lang="ko-KR" altLang="en-US" sz="800" b="1">
              <a:solidFill>
                <a:schemeClr val="accent1">
                  <a:lumMod val="75000"/>
                </a:schemeClr>
              </a:solidFill>
            </a:endParaRPr>
          </a:p>
        </p:txBody>
      </p:sp>
      <p:sp>
        <p:nvSpPr>
          <p:cNvPr id="67" name="직사각형 66">
            <a:extLst>
              <a:ext uri="{FF2B5EF4-FFF2-40B4-BE49-F238E27FC236}">
                <a16:creationId xmlns:a16="http://schemas.microsoft.com/office/drawing/2014/main" xmlns="" id="{DE5F96DF-821E-43FA-9A2B-C6558065E59C}"/>
              </a:ext>
            </a:extLst>
          </p:cNvPr>
          <p:cNvSpPr/>
          <p:nvPr/>
        </p:nvSpPr>
        <p:spPr>
          <a:xfrm>
            <a:off x="5941992" y="2157123"/>
            <a:ext cx="1249060" cy="215444"/>
          </a:xfrm>
          <a:prstGeom prst="rect">
            <a:avLst/>
          </a:prstGeom>
        </p:spPr>
        <p:txBody>
          <a:bodyPr wrap="none">
            <a:spAutoFit/>
          </a:bodyPr>
          <a:lstStyle/>
          <a:p>
            <a:r>
              <a:rPr lang="en-US" altLang="ko-KR" sz="800" b="1" err="1">
                <a:solidFill>
                  <a:schemeClr val="accent1">
                    <a:lumMod val="75000"/>
                  </a:schemeClr>
                </a:solidFill>
              </a:rPr>
              <a:t>get_random_nd_index</a:t>
            </a:r>
            <a:endParaRPr lang="ko-KR" altLang="en-US" sz="800" b="1">
              <a:solidFill>
                <a:schemeClr val="accent1">
                  <a:lumMod val="75000"/>
                </a:schemeClr>
              </a:solidFill>
            </a:endParaRPr>
          </a:p>
        </p:txBody>
      </p:sp>
      <p:sp>
        <p:nvSpPr>
          <p:cNvPr id="68" name="직사각형 67">
            <a:extLst>
              <a:ext uri="{FF2B5EF4-FFF2-40B4-BE49-F238E27FC236}">
                <a16:creationId xmlns:a16="http://schemas.microsoft.com/office/drawing/2014/main" xmlns="" id="{8553BF46-E9E7-4CCF-B31F-61E739A37366}"/>
              </a:ext>
            </a:extLst>
          </p:cNvPr>
          <p:cNvSpPr/>
          <p:nvPr/>
        </p:nvSpPr>
        <p:spPr>
          <a:xfrm>
            <a:off x="7969018" y="4095001"/>
            <a:ext cx="1414170" cy="215444"/>
          </a:xfrm>
          <a:prstGeom prst="rect">
            <a:avLst/>
          </a:prstGeom>
        </p:spPr>
        <p:txBody>
          <a:bodyPr wrap="none">
            <a:spAutoFit/>
          </a:bodyPr>
          <a:lstStyle/>
          <a:p>
            <a:r>
              <a:rPr lang="en-US" altLang="ko-KR" sz="800" b="1" err="1">
                <a:solidFill>
                  <a:schemeClr val="accent1">
                    <a:lumMod val="75000"/>
                  </a:schemeClr>
                </a:solidFill>
              </a:rPr>
              <a:t>random_permutation_x_y</a:t>
            </a:r>
            <a:endParaRPr lang="ko-KR" altLang="en-US" sz="800" b="1">
              <a:solidFill>
                <a:schemeClr val="accent1">
                  <a:lumMod val="75000"/>
                </a:schemeClr>
              </a:solidFill>
            </a:endParaRPr>
          </a:p>
        </p:txBody>
      </p:sp>
      <p:sp>
        <p:nvSpPr>
          <p:cNvPr id="69" name="직사각형 68">
            <a:extLst>
              <a:ext uri="{FF2B5EF4-FFF2-40B4-BE49-F238E27FC236}">
                <a16:creationId xmlns:a16="http://schemas.microsoft.com/office/drawing/2014/main" xmlns="" id="{2234CA0D-2325-4AA7-9B28-7D597E7E58D2}"/>
              </a:ext>
            </a:extLst>
          </p:cNvPr>
          <p:cNvSpPr/>
          <p:nvPr/>
        </p:nvSpPr>
        <p:spPr>
          <a:xfrm>
            <a:off x="5952540" y="3724757"/>
            <a:ext cx="1346844" cy="215444"/>
          </a:xfrm>
          <a:prstGeom prst="rect">
            <a:avLst/>
          </a:prstGeom>
        </p:spPr>
        <p:txBody>
          <a:bodyPr wrap="none">
            <a:spAutoFit/>
          </a:bodyPr>
          <a:lstStyle/>
          <a:p>
            <a:r>
              <a:rPr lang="en-US" altLang="ko-KR" sz="800" err="1">
                <a:solidFill>
                  <a:schemeClr val="accent1">
                    <a:lumMod val="75000"/>
                  </a:schemeClr>
                </a:solidFill>
              </a:rPr>
              <a:t>random_permutation_x_y</a:t>
            </a:r>
            <a:endParaRPr lang="ko-KR" altLang="en-US" sz="800">
              <a:solidFill>
                <a:schemeClr val="accent1">
                  <a:lumMod val="75000"/>
                </a:schemeClr>
              </a:solidFill>
            </a:endParaRPr>
          </a:p>
        </p:txBody>
      </p:sp>
      <p:cxnSp>
        <p:nvCxnSpPr>
          <p:cNvPr id="70" name="직선 화살표 연결선 69">
            <a:extLst>
              <a:ext uri="{FF2B5EF4-FFF2-40B4-BE49-F238E27FC236}">
                <a16:creationId xmlns:a16="http://schemas.microsoft.com/office/drawing/2014/main" xmlns="" id="{192003C5-9775-4058-A1C4-1D42837EAA7C}"/>
              </a:ext>
            </a:extLst>
          </p:cNvPr>
          <p:cNvCxnSpPr>
            <a:cxnSpLocks/>
            <a:stCxn id="68" idx="1"/>
            <a:endCxn id="69" idx="3"/>
          </p:cNvCxnSpPr>
          <p:nvPr/>
        </p:nvCxnSpPr>
        <p:spPr>
          <a:xfrm flipH="1" flipV="1">
            <a:off x="7299384" y="3832479"/>
            <a:ext cx="669634" cy="370244"/>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xmlns="" id="{4BB51AE4-62D6-41BD-A840-4E3FFEB45040}"/>
              </a:ext>
            </a:extLst>
          </p:cNvPr>
          <p:cNvSpPr/>
          <p:nvPr/>
        </p:nvSpPr>
        <p:spPr>
          <a:xfrm>
            <a:off x="7964683" y="3362269"/>
            <a:ext cx="1367682" cy="215444"/>
          </a:xfrm>
          <a:prstGeom prst="rect">
            <a:avLst/>
          </a:prstGeom>
        </p:spPr>
        <p:txBody>
          <a:bodyPr wrap="none">
            <a:spAutoFit/>
          </a:bodyPr>
          <a:lstStyle/>
          <a:p>
            <a:r>
              <a:rPr lang="en-US" altLang="ko-KR" sz="800" b="1">
                <a:solidFill>
                  <a:schemeClr val="accent1">
                    <a:lumMod val="75000"/>
                  </a:schemeClr>
                </a:solidFill>
              </a:rPr>
              <a:t>get_patch_from_3d_data</a:t>
            </a:r>
            <a:endParaRPr lang="ko-KR" altLang="en-US" sz="800" b="1">
              <a:solidFill>
                <a:schemeClr val="accent1">
                  <a:lumMod val="75000"/>
                </a:schemeClr>
              </a:solidFill>
            </a:endParaRPr>
          </a:p>
        </p:txBody>
      </p:sp>
      <p:cxnSp>
        <p:nvCxnSpPr>
          <p:cNvPr id="72" name="직선 화살표 연결선 71">
            <a:extLst>
              <a:ext uri="{FF2B5EF4-FFF2-40B4-BE49-F238E27FC236}">
                <a16:creationId xmlns:a16="http://schemas.microsoft.com/office/drawing/2014/main" xmlns="" id="{A2EF6434-BCB4-4943-95F7-8F06B7082C16}"/>
              </a:ext>
            </a:extLst>
          </p:cNvPr>
          <p:cNvCxnSpPr>
            <a:cxnSpLocks/>
            <a:stCxn id="71" idx="1"/>
            <a:endCxn id="73" idx="3"/>
          </p:cNvCxnSpPr>
          <p:nvPr/>
        </p:nvCxnSpPr>
        <p:spPr>
          <a:xfrm flipH="1" flipV="1">
            <a:off x="7252556" y="3205425"/>
            <a:ext cx="712127" cy="264566"/>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xmlns="" id="{E973E885-4D73-4FB4-B1DA-C5A0EDBB25A5}"/>
              </a:ext>
            </a:extLst>
          </p:cNvPr>
          <p:cNvSpPr/>
          <p:nvPr/>
        </p:nvSpPr>
        <p:spPr>
          <a:xfrm>
            <a:off x="5944185" y="3097703"/>
            <a:ext cx="1308371" cy="215444"/>
          </a:xfrm>
          <a:prstGeom prst="rect">
            <a:avLst/>
          </a:prstGeom>
        </p:spPr>
        <p:txBody>
          <a:bodyPr wrap="none">
            <a:spAutoFit/>
          </a:bodyPr>
          <a:lstStyle/>
          <a:p>
            <a:r>
              <a:rPr lang="en-US" altLang="ko-KR" sz="800">
                <a:solidFill>
                  <a:schemeClr val="accent1">
                    <a:lumMod val="75000"/>
                  </a:schemeClr>
                </a:solidFill>
              </a:rPr>
              <a:t>get_patch_from_3d_data</a:t>
            </a:r>
            <a:endParaRPr lang="ko-KR" altLang="en-US" sz="800">
              <a:solidFill>
                <a:schemeClr val="accent1">
                  <a:lumMod val="75000"/>
                </a:schemeClr>
              </a:solidFill>
            </a:endParaRPr>
          </a:p>
        </p:txBody>
      </p:sp>
      <p:sp>
        <p:nvSpPr>
          <p:cNvPr id="74" name="직사각형 73">
            <a:extLst>
              <a:ext uri="{FF2B5EF4-FFF2-40B4-BE49-F238E27FC236}">
                <a16:creationId xmlns:a16="http://schemas.microsoft.com/office/drawing/2014/main" xmlns="" id="{B9070D85-3F22-4782-BB94-B5A5D1074BB6}"/>
              </a:ext>
            </a:extLst>
          </p:cNvPr>
          <p:cNvSpPr/>
          <p:nvPr/>
        </p:nvSpPr>
        <p:spPr>
          <a:xfrm>
            <a:off x="7966254" y="2316258"/>
            <a:ext cx="1375698" cy="215444"/>
          </a:xfrm>
          <a:prstGeom prst="rect">
            <a:avLst/>
          </a:prstGeom>
        </p:spPr>
        <p:txBody>
          <a:bodyPr wrap="none">
            <a:spAutoFit/>
          </a:bodyPr>
          <a:lstStyle/>
          <a:p>
            <a:r>
              <a:rPr lang="en-US" altLang="ko-KR" sz="800" b="1" err="1">
                <a:solidFill>
                  <a:schemeClr val="accent1">
                    <a:lumMod val="75000"/>
                  </a:schemeClr>
                </a:solidFill>
              </a:rPr>
              <a:t>get_set_of_patch_indices</a:t>
            </a:r>
            <a:endParaRPr lang="ko-KR" altLang="en-US" sz="800" b="1">
              <a:solidFill>
                <a:schemeClr val="accent1">
                  <a:lumMod val="75000"/>
                </a:schemeClr>
              </a:solidFill>
            </a:endParaRPr>
          </a:p>
        </p:txBody>
      </p:sp>
      <p:sp>
        <p:nvSpPr>
          <p:cNvPr id="75" name="직사각형 74">
            <a:extLst>
              <a:ext uri="{FF2B5EF4-FFF2-40B4-BE49-F238E27FC236}">
                <a16:creationId xmlns:a16="http://schemas.microsoft.com/office/drawing/2014/main" xmlns="" id="{4B7031C4-34C8-4377-BB29-40A376B99DBD}"/>
              </a:ext>
            </a:extLst>
          </p:cNvPr>
          <p:cNvSpPr/>
          <p:nvPr/>
        </p:nvSpPr>
        <p:spPr>
          <a:xfrm>
            <a:off x="7957660" y="2913979"/>
            <a:ext cx="1194910" cy="338554"/>
          </a:xfrm>
          <a:prstGeom prst="rect">
            <a:avLst/>
          </a:prstGeom>
        </p:spPr>
        <p:txBody>
          <a:bodyPr wrap="square">
            <a:spAutoFit/>
          </a:bodyPr>
          <a:lstStyle/>
          <a:p>
            <a:r>
              <a:rPr lang="en-US" altLang="ko-KR" sz="800" err="1">
                <a:solidFill>
                  <a:schemeClr val="accent1">
                    <a:lumMod val="75000"/>
                  </a:schemeClr>
                </a:solidFill>
              </a:rPr>
              <a:t>get_random_patch_index</a:t>
            </a:r>
            <a:endParaRPr lang="ko-KR" altLang="en-US" sz="800">
              <a:solidFill>
                <a:schemeClr val="accent1">
                  <a:lumMod val="75000"/>
                </a:schemeClr>
              </a:solidFill>
            </a:endParaRPr>
          </a:p>
        </p:txBody>
      </p:sp>
      <p:sp>
        <p:nvSpPr>
          <p:cNvPr id="76" name="직사각형 75">
            <a:extLst>
              <a:ext uri="{FF2B5EF4-FFF2-40B4-BE49-F238E27FC236}">
                <a16:creationId xmlns:a16="http://schemas.microsoft.com/office/drawing/2014/main" xmlns="" id="{C7BFB06D-BE10-4831-BAE8-69E881A5A54A}"/>
              </a:ext>
            </a:extLst>
          </p:cNvPr>
          <p:cNvSpPr/>
          <p:nvPr/>
        </p:nvSpPr>
        <p:spPr>
          <a:xfrm>
            <a:off x="7961859" y="3661127"/>
            <a:ext cx="1366080" cy="215444"/>
          </a:xfrm>
          <a:prstGeom prst="rect">
            <a:avLst/>
          </a:prstGeom>
        </p:spPr>
        <p:txBody>
          <a:bodyPr wrap="none">
            <a:spAutoFit/>
          </a:bodyPr>
          <a:lstStyle/>
          <a:p>
            <a:r>
              <a:rPr lang="en-US" altLang="ko-KR" sz="800" err="1">
                <a:solidFill>
                  <a:schemeClr val="accent1">
                    <a:lumMod val="75000"/>
                  </a:schemeClr>
                </a:solidFill>
              </a:rPr>
              <a:t>reconstruct_from_patches</a:t>
            </a:r>
            <a:endParaRPr lang="ko-KR" altLang="en-US" sz="800">
              <a:solidFill>
                <a:schemeClr val="accent1">
                  <a:lumMod val="75000"/>
                </a:schemeClr>
              </a:solidFill>
            </a:endParaRPr>
          </a:p>
        </p:txBody>
      </p:sp>
      <p:sp>
        <p:nvSpPr>
          <p:cNvPr id="77" name="직사각형 76">
            <a:extLst>
              <a:ext uri="{FF2B5EF4-FFF2-40B4-BE49-F238E27FC236}">
                <a16:creationId xmlns:a16="http://schemas.microsoft.com/office/drawing/2014/main" xmlns="" id="{C4F9B9C4-A6A9-4CCA-91D0-A69BA16000DB}"/>
              </a:ext>
            </a:extLst>
          </p:cNvPr>
          <p:cNvSpPr/>
          <p:nvPr/>
        </p:nvSpPr>
        <p:spPr>
          <a:xfrm>
            <a:off x="7957660" y="3212840"/>
            <a:ext cx="1773242" cy="215444"/>
          </a:xfrm>
          <a:prstGeom prst="rect">
            <a:avLst/>
          </a:prstGeom>
        </p:spPr>
        <p:txBody>
          <a:bodyPr wrap="none">
            <a:spAutoFit/>
          </a:bodyPr>
          <a:lstStyle/>
          <a:p>
            <a:r>
              <a:rPr lang="en-US" altLang="ko-KR" sz="800" b="1" err="1">
                <a:solidFill>
                  <a:schemeClr val="accent1">
                    <a:lumMod val="75000"/>
                  </a:schemeClr>
                </a:solidFill>
              </a:rPr>
              <a:t>fix_out_of_bound_patch_attempt</a:t>
            </a:r>
            <a:endParaRPr lang="ko-KR" altLang="en-US" sz="800" b="1">
              <a:solidFill>
                <a:schemeClr val="accent1">
                  <a:lumMod val="75000"/>
                </a:schemeClr>
              </a:solidFill>
            </a:endParaRPr>
          </a:p>
        </p:txBody>
      </p:sp>
      <p:sp>
        <p:nvSpPr>
          <p:cNvPr id="78" name="직사각형 77">
            <a:extLst>
              <a:ext uri="{FF2B5EF4-FFF2-40B4-BE49-F238E27FC236}">
                <a16:creationId xmlns:a16="http://schemas.microsoft.com/office/drawing/2014/main" xmlns="" id="{2B6D3E9D-5B35-4371-BED6-AEF5361254CF}"/>
              </a:ext>
            </a:extLst>
          </p:cNvPr>
          <p:cNvSpPr/>
          <p:nvPr/>
        </p:nvSpPr>
        <p:spPr>
          <a:xfrm>
            <a:off x="8083521" y="3511699"/>
            <a:ext cx="1678665" cy="215444"/>
          </a:xfrm>
          <a:prstGeom prst="rect">
            <a:avLst/>
          </a:prstGeom>
        </p:spPr>
        <p:txBody>
          <a:bodyPr wrap="none">
            <a:spAutoFit/>
          </a:bodyPr>
          <a:lstStyle/>
          <a:p>
            <a:r>
              <a:rPr lang="en-US" altLang="ko-KR" sz="800" err="1">
                <a:solidFill>
                  <a:schemeClr val="accent1">
                    <a:lumMod val="75000"/>
                  </a:schemeClr>
                </a:solidFill>
              </a:rPr>
              <a:t>fix_out_of_bound_patch_attempt</a:t>
            </a:r>
            <a:endParaRPr lang="ko-KR" altLang="en-US" sz="800">
              <a:solidFill>
                <a:schemeClr val="accent1">
                  <a:lumMod val="75000"/>
                </a:schemeClr>
              </a:solidFill>
            </a:endParaRPr>
          </a:p>
        </p:txBody>
      </p:sp>
      <p:sp>
        <p:nvSpPr>
          <p:cNvPr id="79" name="직사각형 78">
            <a:extLst>
              <a:ext uri="{FF2B5EF4-FFF2-40B4-BE49-F238E27FC236}">
                <a16:creationId xmlns:a16="http://schemas.microsoft.com/office/drawing/2014/main" xmlns="" id="{6FFB5A65-784A-4FA3-9DBE-83060DB7C879}"/>
              </a:ext>
            </a:extLst>
          </p:cNvPr>
          <p:cNvSpPr/>
          <p:nvPr/>
        </p:nvSpPr>
        <p:spPr>
          <a:xfrm>
            <a:off x="8110546" y="2764550"/>
            <a:ext cx="1314784" cy="215444"/>
          </a:xfrm>
          <a:prstGeom prst="rect">
            <a:avLst/>
          </a:prstGeom>
        </p:spPr>
        <p:txBody>
          <a:bodyPr wrap="none">
            <a:spAutoFit/>
          </a:bodyPr>
          <a:lstStyle/>
          <a:p>
            <a:r>
              <a:rPr lang="en-US" altLang="ko-KR" sz="800" err="1">
                <a:solidFill>
                  <a:schemeClr val="accent1">
                    <a:lumMod val="75000"/>
                  </a:schemeClr>
                </a:solidFill>
              </a:rPr>
              <a:t>get_set_of_patch_indices</a:t>
            </a:r>
            <a:endParaRPr lang="ko-KR" altLang="en-US" sz="800">
              <a:solidFill>
                <a:schemeClr val="accent1">
                  <a:lumMod val="75000"/>
                </a:schemeClr>
              </a:solidFill>
            </a:endParaRPr>
          </a:p>
        </p:txBody>
      </p:sp>
      <p:sp>
        <p:nvSpPr>
          <p:cNvPr id="80" name="직사각형 79">
            <a:extLst>
              <a:ext uri="{FF2B5EF4-FFF2-40B4-BE49-F238E27FC236}">
                <a16:creationId xmlns:a16="http://schemas.microsoft.com/office/drawing/2014/main" xmlns="" id="{997E34E8-083A-46C4-ACA6-A9A07E9D9884}"/>
              </a:ext>
            </a:extLst>
          </p:cNvPr>
          <p:cNvSpPr/>
          <p:nvPr/>
        </p:nvSpPr>
        <p:spPr>
          <a:xfrm>
            <a:off x="8111035" y="3063409"/>
            <a:ext cx="1200970" cy="215444"/>
          </a:xfrm>
          <a:prstGeom prst="rect">
            <a:avLst/>
          </a:prstGeom>
        </p:spPr>
        <p:txBody>
          <a:bodyPr wrap="none">
            <a:spAutoFit/>
          </a:bodyPr>
          <a:lstStyle/>
          <a:p>
            <a:r>
              <a:rPr lang="en-US" altLang="ko-KR" sz="800" err="1">
                <a:solidFill>
                  <a:schemeClr val="accent1">
                    <a:lumMod val="75000"/>
                  </a:schemeClr>
                </a:solidFill>
              </a:rPr>
              <a:t>get_random_nd_index</a:t>
            </a:r>
            <a:endParaRPr lang="ko-KR" altLang="en-US" sz="800">
              <a:solidFill>
                <a:schemeClr val="accent1">
                  <a:lumMod val="75000"/>
                </a:schemeClr>
              </a:solidFill>
            </a:endParaRPr>
          </a:p>
        </p:txBody>
      </p:sp>
      <p:cxnSp>
        <p:nvCxnSpPr>
          <p:cNvPr id="81" name="직선 화살표 연결선 80">
            <a:extLst>
              <a:ext uri="{FF2B5EF4-FFF2-40B4-BE49-F238E27FC236}">
                <a16:creationId xmlns:a16="http://schemas.microsoft.com/office/drawing/2014/main" xmlns="" id="{E7D55942-D682-488C-B170-16E6EE5C998D}"/>
              </a:ext>
            </a:extLst>
          </p:cNvPr>
          <p:cNvCxnSpPr>
            <a:cxnSpLocks/>
          </p:cNvCxnSpPr>
          <p:nvPr/>
        </p:nvCxnSpPr>
        <p:spPr>
          <a:xfrm>
            <a:off x="8849670" y="2448187"/>
            <a:ext cx="0" cy="37655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xmlns="" id="{7CE3941E-CBAC-4005-AED6-0E07BFE59A44}"/>
              </a:ext>
            </a:extLst>
          </p:cNvPr>
          <p:cNvCxnSpPr>
            <a:cxnSpLocks/>
          </p:cNvCxnSpPr>
          <p:nvPr/>
        </p:nvCxnSpPr>
        <p:spPr>
          <a:xfrm>
            <a:off x="8756860" y="2589304"/>
            <a:ext cx="0" cy="55278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xmlns="" id="{05BF82A3-EF6E-46D3-97FC-5FF4EE17B8ED}"/>
              </a:ext>
            </a:extLst>
          </p:cNvPr>
          <p:cNvCxnSpPr>
            <a:cxnSpLocks/>
          </p:cNvCxnSpPr>
          <p:nvPr/>
        </p:nvCxnSpPr>
        <p:spPr>
          <a:xfrm>
            <a:off x="6701185" y="2186356"/>
            <a:ext cx="0" cy="995379"/>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xmlns="" id="{466BDD11-2E41-4626-B94C-4F5E07D0AEAC}"/>
              </a:ext>
            </a:extLst>
          </p:cNvPr>
          <p:cNvCxnSpPr>
            <a:cxnSpLocks/>
          </p:cNvCxnSpPr>
          <p:nvPr/>
        </p:nvCxnSpPr>
        <p:spPr>
          <a:xfrm>
            <a:off x="6738731" y="2198079"/>
            <a:ext cx="0" cy="2620866"/>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sp>
        <p:nvSpPr>
          <p:cNvPr id="85" name="사각형: 둥근 모서리 84">
            <a:extLst>
              <a:ext uri="{FF2B5EF4-FFF2-40B4-BE49-F238E27FC236}">
                <a16:creationId xmlns:a16="http://schemas.microsoft.com/office/drawing/2014/main" xmlns="" id="{C953083A-051F-415D-B4CE-AB7B41A63575}"/>
              </a:ext>
            </a:extLst>
          </p:cNvPr>
          <p:cNvSpPr/>
          <p:nvPr/>
        </p:nvSpPr>
        <p:spPr>
          <a:xfrm>
            <a:off x="7977255" y="3923850"/>
            <a:ext cx="1388069" cy="429317"/>
          </a:xfrm>
          <a:prstGeom prst="roundRect">
            <a:avLst/>
          </a:prstGeom>
          <a:noFill/>
          <a:ln w="63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accent1">
                  <a:lumMod val="75000"/>
                </a:schemeClr>
              </a:solidFill>
            </a:endParaRPr>
          </a:p>
        </p:txBody>
      </p:sp>
      <p:sp>
        <p:nvSpPr>
          <p:cNvPr id="86" name="사각형: 둥근 모서리 85">
            <a:extLst>
              <a:ext uri="{FF2B5EF4-FFF2-40B4-BE49-F238E27FC236}">
                <a16:creationId xmlns:a16="http://schemas.microsoft.com/office/drawing/2014/main" xmlns="" id="{23F0730B-5AAE-4F4A-AEB4-D0123F97BF0D}"/>
              </a:ext>
            </a:extLst>
          </p:cNvPr>
          <p:cNvSpPr/>
          <p:nvPr/>
        </p:nvSpPr>
        <p:spPr>
          <a:xfrm>
            <a:off x="7977255" y="2302748"/>
            <a:ext cx="1388067" cy="1580640"/>
          </a:xfrm>
          <a:prstGeom prst="roundRect">
            <a:avLst>
              <a:gd name="adj" fmla="val 3905"/>
            </a:avLst>
          </a:prstGeom>
          <a:noFill/>
          <a:ln w="63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accent1">
                  <a:lumMod val="75000"/>
                </a:schemeClr>
              </a:solidFill>
            </a:endParaRPr>
          </a:p>
        </p:txBody>
      </p:sp>
      <p:cxnSp>
        <p:nvCxnSpPr>
          <p:cNvPr id="87" name="직선 화살표 연결선 86">
            <a:extLst>
              <a:ext uri="{FF2B5EF4-FFF2-40B4-BE49-F238E27FC236}">
                <a16:creationId xmlns:a16="http://schemas.microsoft.com/office/drawing/2014/main" xmlns="" id="{DF3C4E03-CF2C-4409-BD02-3E6C0E73E430}"/>
              </a:ext>
            </a:extLst>
          </p:cNvPr>
          <p:cNvCxnSpPr>
            <a:cxnSpLocks/>
          </p:cNvCxnSpPr>
          <p:nvPr/>
        </p:nvCxnSpPr>
        <p:spPr>
          <a:xfrm>
            <a:off x="6633547" y="2588342"/>
            <a:ext cx="0" cy="3225847"/>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sp>
        <p:nvSpPr>
          <p:cNvPr id="88" name="직사각형 87">
            <a:extLst>
              <a:ext uri="{FF2B5EF4-FFF2-40B4-BE49-F238E27FC236}">
                <a16:creationId xmlns:a16="http://schemas.microsoft.com/office/drawing/2014/main" xmlns="" id="{4D8C236D-FD94-4E33-A213-9E64ECBE9EFB}"/>
              </a:ext>
            </a:extLst>
          </p:cNvPr>
          <p:cNvSpPr/>
          <p:nvPr/>
        </p:nvSpPr>
        <p:spPr>
          <a:xfrm>
            <a:off x="5958474" y="5588698"/>
            <a:ext cx="885179" cy="215444"/>
          </a:xfrm>
          <a:prstGeom prst="rect">
            <a:avLst/>
          </a:prstGeom>
        </p:spPr>
        <p:txBody>
          <a:bodyPr wrap="none">
            <a:spAutoFit/>
          </a:bodyPr>
          <a:lstStyle/>
          <a:p>
            <a:r>
              <a:rPr lang="en-US" altLang="ko-KR" sz="800" err="1">
                <a:solidFill>
                  <a:schemeClr val="accent1">
                    <a:lumMod val="75000"/>
                  </a:schemeClr>
                </a:solidFill>
              </a:rPr>
              <a:t>data_generator</a:t>
            </a:r>
            <a:endParaRPr lang="ko-KR" altLang="en-US" sz="800">
              <a:solidFill>
                <a:schemeClr val="accent1">
                  <a:lumMod val="75000"/>
                </a:schemeClr>
              </a:solidFill>
            </a:endParaRPr>
          </a:p>
        </p:txBody>
      </p:sp>
      <p:cxnSp>
        <p:nvCxnSpPr>
          <p:cNvPr id="89" name="직선 화살표 연결선 88">
            <a:extLst>
              <a:ext uri="{FF2B5EF4-FFF2-40B4-BE49-F238E27FC236}">
                <a16:creationId xmlns:a16="http://schemas.microsoft.com/office/drawing/2014/main" xmlns="" id="{1C4731CC-455A-4400-A667-47BD5825F2B5}"/>
              </a:ext>
            </a:extLst>
          </p:cNvPr>
          <p:cNvCxnSpPr>
            <a:cxnSpLocks/>
          </p:cNvCxnSpPr>
          <p:nvPr/>
        </p:nvCxnSpPr>
        <p:spPr>
          <a:xfrm>
            <a:off x="6444700" y="4756256"/>
            <a:ext cx="0" cy="931374"/>
          </a:xfrm>
          <a:prstGeom prst="straightConnector1">
            <a:avLst/>
          </a:prstGeom>
          <a:ln w="6350">
            <a:prstDash val="dash"/>
            <a:headEnd w="sm" len="sm"/>
            <a:tailEnd type="triangle"/>
          </a:ln>
        </p:spPr>
        <p:style>
          <a:lnRef idx="1">
            <a:schemeClr val="accent1"/>
          </a:lnRef>
          <a:fillRef idx="0">
            <a:schemeClr val="accent1"/>
          </a:fillRef>
          <a:effectRef idx="0">
            <a:schemeClr val="accent1"/>
          </a:effectRef>
          <a:fontRef idx="minor">
            <a:schemeClr val="tx1"/>
          </a:fontRef>
        </p:style>
      </p:cxnSp>
      <p:sp>
        <p:nvSpPr>
          <p:cNvPr id="90" name="직사각형 89">
            <a:extLst>
              <a:ext uri="{FF2B5EF4-FFF2-40B4-BE49-F238E27FC236}">
                <a16:creationId xmlns:a16="http://schemas.microsoft.com/office/drawing/2014/main" xmlns="" id="{46DA728B-4C80-4FFE-A503-C777161C9106}"/>
              </a:ext>
            </a:extLst>
          </p:cNvPr>
          <p:cNvSpPr/>
          <p:nvPr/>
        </p:nvSpPr>
        <p:spPr>
          <a:xfrm>
            <a:off x="3685437" y="3958103"/>
            <a:ext cx="1402948" cy="215444"/>
          </a:xfrm>
          <a:prstGeom prst="rect">
            <a:avLst/>
          </a:prstGeom>
        </p:spPr>
        <p:txBody>
          <a:bodyPr wrap="none">
            <a:spAutoFit/>
          </a:bodyPr>
          <a:lstStyle/>
          <a:p>
            <a:r>
              <a:rPr lang="en-US" altLang="ko-KR" sz="800" u="sng">
                <a:solidFill>
                  <a:schemeClr val="accent1">
                    <a:lumMod val="75000"/>
                  </a:schemeClr>
                </a:solidFill>
              </a:rPr>
              <a:t>if) </a:t>
            </a:r>
            <a:r>
              <a:rPr lang="en-US" altLang="ko-KR" sz="800" u="sng" err="1">
                <a:solidFill>
                  <a:schemeClr val="accent1">
                    <a:lumMod val="75000"/>
                  </a:schemeClr>
                </a:solidFill>
              </a:rPr>
              <a:t>normalize_data_storage</a:t>
            </a:r>
            <a:endParaRPr lang="en-US" altLang="ko-KR" sz="800" u="sng">
              <a:solidFill>
                <a:schemeClr val="accent1">
                  <a:lumMod val="75000"/>
                </a:schemeClr>
              </a:solidFill>
            </a:endParaRPr>
          </a:p>
        </p:txBody>
      </p:sp>
      <p:cxnSp>
        <p:nvCxnSpPr>
          <p:cNvPr id="91" name="직선 화살표 연결선 90">
            <a:extLst>
              <a:ext uri="{FF2B5EF4-FFF2-40B4-BE49-F238E27FC236}">
                <a16:creationId xmlns:a16="http://schemas.microsoft.com/office/drawing/2014/main" xmlns="" id="{213EE90F-F44B-43D4-B19E-40E99C939A63}"/>
              </a:ext>
            </a:extLst>
          </p:cNvPr>
          <p:cNvCxnSpPr>
            <a:cxnSpLocks/>
          </p:cNvCxnSpPr>
          <p:nvPr/>
        </p:nvCxnSpPr>
        <p:spPr>
          <a:xfrm>
            <a:off x="9152570" y="3291433"/>
            <a:ext cx="0" cy="35069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직사각형 91">
            <a:extLst>
              <a:ext uri="{FF2B5EF4-FFF2-40B4-BE49-F238E27FC236}">
                <a16:creationId xmlns:a16="http://schemas.microsoft.com/office/drawing/2014/main" xmlns="" id="{D7D8A49F-1848-4456-9108-0992C507A9AF}"/>
              </a:ext>
            </a:extLst>
          </p:cNvPr>
          <p:cNvSpPr/>
          <p:nvPr/>
        </p:nvSpPr>
        <p:spPr>
          <a:xfrm>
            <a:off x="5952444" y="4508575"/>
            <a:ext cx="551754" cy="215444"/>
          </a:xfrm>
          <a:prstGeom prst="rect">
            <a:avLst/>
          </a:prstGeom>
        </p:spPr>
        <p:txBody>
          <a:bodyPr wrap="none">
            <a:spAutoFit/>
          </a:bodyPr>
          <a:lstStyle/>
          <a:p>
            <a:r>
              <a:rPr lang="en-US" altLang="ko-KR" sz="800" err="1">
                <a:solidFill>
                  <a:schemeClr val="accent1">
                    <a:lumMod val="75000"/>
                  </a:schemeClr>
                </a:solidFill>
              </a:rPr>
              <a:t>split_list</a:t>
            </a:r>
            <a:endParaRPr lang="ko-KR" altLang="en-US" sz="800">
              <a:solidFill>
                <a:schemeClr val="accent1">
                  <a:lumMod val="75000"/>
                </a:schemeClr>
              </a:solidFill>
            </a:endParaRPr>
          </a:p>
        </p:txBody>
      </p:sp>
      <p:cxnSp>
        <p:nvCxnSpPr>
          <p:cNvPr id="93" name="직선 화살표 연결선 92">
            <a:extLst>
              <a:ext uri="{FF2B5EF4-FFF2-40B4-BE49-F238E27FC236}">
                <a16:creationId xmlns:a16="http://schemas.microsoft.com/office/drawing/2014/main" xmlns="" id="{2B0F1F21-B22A-4731-8A34-8901EF0BB70B}"/>
              </a:ext>
            </a:extLst>
          </p:cNvPr>
          <p:cNvCxnSpPr>
            <a:cxnSpLocks/>
          </p:cNvCxnSpPr>
          <p:nvPr/>
        </p:nvCxnSpPr>
        <p:spPr>
          <a:xfrm>
            <a:off x="6172717" y="4292962"/>
            <a:ext cx="0" cy="332003"/>
          </a:xfrm>
          <a:prstGeom prst="straightConnector1">
            <a:avLst/>
          </a:prstGeom>
          <a:ln w="6350">
            <a:prstDash val="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xmlns="" id="{30BCCDF4-EB88-441E-AB73-2D4DBCFF1F97}"/>
              </a:ext>
            </a:extLst>
          </p:cNvPr>
          <p:cNvCxnSpPr>
            <a:cxnSpLocks/>
          </p:cNvCxnSpPr>
          <p:nvPr/>
        </p:nvCxnSpPr>
        <p:spPr>
          <a:xfrm>
            <a:off x="6536236" y="4449725"/>
            <a:ext cx="0" cy="1004474"/>
          </a:xfrm>
          <a:prstGeom prst="straightConnector1">
            <a:avLst/>
          </a:prstGeom>
          <a:ln w="6350">
            <a:prstDash val="dash"/>
            <a:headEnd w="sm" len="sm"/>
            <a:tailEnd type="triangle"/>
          </a:ln>
        </p:spPr>
        <p:style>
          <a:lnRef idx="1">
            <a:schemeClr val="accent1"/>
          </a:lnRef>
          <a:fillRef idx="0">
            <a:schemeClr val="accent1"/>
          </a:fillRef>
          <a:effectRef idx="0">
            <a:schemeClr val="accent1"/>
          </a:effectRef>
          <a:fontRef idx="minor">
            <a:schemeClr val="tx1"/>
          </a:fontRef>
        </p:style>
      </p:cxnSp>
      <p:sp>
        <p:nvSpPr>
          <p:cNvPr id="95" name="직사각형 94">
            <a:extLst>
              <a:ext uri="{FF2B5EF4-FFF2-40B4-BE49-F238E27FC236}">
                <a16:creationId xmlns:a16="http://schemas.microsoft.com/office/drawing/2014/main" xmlns="" id="{39A701DA-658C-4368-B39E-DBA2F6EB26B2}"/>
              </a:ext>
            </a:extLst>
          </p:cNvPr>
          <p:cNvSpPr/>
          <p:nvPr/>
        </p:nvSpPr>
        <p:spPr>
          <a:xfrm>
            <a:off x="3584874" y="2331793"/>
            <a:ext cx="1188146" cy="215444"/>
          </a:xfrm>
          <a:prstGeom prst="rect">
            <a:avLst/>
          </a:prstGeom>
        </p:spPr>
        <p:txBody>
          <a:bodyPr wrap="none">
            <a:spAutoFit/>
          </a:bodyPr>
          <a:lstStyle/>
          <a:p>
            <a:r>
              <a:rPr lang="en-US" altLang="ko-KR" sz="800" b="1" err="1">
                <a:solidFill>
                  <a:schemeClr val="accent1">
                    <a:lumMod val="75000"/>
                  </a:schemeClr>
                </a:solidFill>
              </a:rPr>
              <a:t>add_data_to_storage</a:t>
            </a:r>
            <a:endParaRPr lang="ko-KR" altLang="en-US" sz="800" b="1">
              <a:solidFill>
                <a:schemeClr val="accent1">
                  <a:lumMod val="75000"/>
                </a:schemeClr>
              </a:solidFill>
            </a:endParaRPr>
          </a:p>
        </p:txBody>
      </p:sp>
      <p:sp>
        <p:nvSpPr>
          <p:cNvPr id="96" name="직사각형 95">
            <a:extLst>
              <a:ext uri="{FF2B5EF4-FFF2-40B4-BE49-F238E27FC236}">
                <a16:creationId xmlns:a16="http://schemas.microsoft.com/office/drawing/2014/main" xmlns="" id="{D6517D22-3CAF-482C-A3E0-FFF61FBFAA16}"/>
              </a:ext>
            </a:extLst>
          </p:cNvPr>
          <p:cNvSpPr/>
          <p:nvPr/>
        </p:nvSpPr>
        <p:spPr>
          <a:xfrm>
            <a:off x="3682841" y="2878565"/>
            <a:ext cx="997210" cy="222319"/>
          </a:xfrm>
          <a:prstGeom prst="rect">
            <a:avLst/>
          </a:prstGeom>
        </p:spPr>
        <p:txBody>
          <a:bodyPr wrap="square">
            <a:spAutoFit/>
          </a:bodyPr>
          <a:lstStyle/>
          <a:p>
            <a:r>
              <a:rPr lang="en-US" altLang="ko-KR" sz="800" err="1">
                <a:solidFill>
                  <a:schemeClr val="accent1">
                    <a:lumMod val="75000"/>
                  </a:schemeClr>
                </a:solidFill>
              </a:rPr>
              <a:t>reslice_image_set</a:t>
            </a:r>
            <a:endParaRPr lang="en-US" altLang="ko-KR" sz="800">
              <a:solidFill>
                <a:schemeClr val="accent1">
                  <a:lumMod val="75000"/>
                </a:schemeClr>
              </a:solidFill>
            </a:endParaRPr>
          </a:p>
        </p:txBody>
      </p:sp>
      <p:sp>
        <p:nvSpPr>
          <p:cNvPr id="97" name="직사각형 96">
            <a:extLst>
              <a:ext uri="{FF2B5EF4-FFF2-40B4-BE49-F238E27FC236}">
                <a16:creationId xmlns:a16="http://schemas.microsoft.com/office/drawing/2014/main" xmlns="" id="{E16E8423-9783-4821-BFD7-5BB73617144E}"/>
              </a:ext>
            </a:extLst>
          </p:cNvPr>
          <p:cNvSpPr/>
          <p:nvPr/>
        </p:nvSpPr>
        <p:spPr>
          <a:xfrm>
            <a:off x="3684176" y="3214285"/>
            <a:ext cx="1140056" cy="215444"/>
          </a:xfrm>
          <a:prstGeom prst="rect">
            <a:avLst/>
          </a:prstGeom>
        </p:spPr>
        <p:txBody>
          <a:bodyPr wrap="none">
            <a:spAutoFit/>
          </a:bodyPr>
          <a:lstStyle/>
          <a:p>
            <a:r>
              <a:rPr lang="en-US" altLang="ko-KR" sz="800" err="1">
                <a:solidFill>
                  <a:schemeClr val="accent1">
                    <a:lumMod val="75000"/>
                  </a:schemeClr>
                </a:solidFill>
              </a:rPr>
              <a:t>add_data_to_storage</a:t>
            </a:r>
            <a:endParaRPr lang="ko-KR" altLang="en-US" sz="800">
              <a:solidFill>
                <a:schemeClr val="accent1">
                  <a:lumMod val="75000"/>
                </a:schemeClr>
              </a:solidFill>
            </a:endParaRPr>
          </a:p>
        </p:txBody>
      </p:sp>
      <p:cxnSp>
        <p:nvCxnSpPr>
          <p:cNvPr id="98" name="직선 화살표 연결선 97">
            <a:extLst>
              <a:ext uri="{FF2B5EF4-FFF2-40B4-BE49-F238E27FC236}">
                <a16:creationId xmlns:a16="http://schemas.microsoft.com/office/drawing/2014/main" xmlns="" id="{DEC75C68-33D7-4CA7-BAE2-BC89861DBC17}"/>
              </a:ext>
            </a:extLst>
          </p:cNvPr>
          <p:cNvCxnSpPr>
            <a:cxnSpLocks/>
          </p:cNvCxnSpPr>
          <p:nvPr/>
        </p:nvCxnSpPr>
        <p:spPr>
          <a:xfrm>
            <a:off x="4337236" y="2452050"/>
            <a:ext cx="0" cy="855865"/>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xmlns="" id="{A35357A1-2C65-47E0-A255-134F0F7F2D4A}"/>
              </a:ext>
            </a:extLst>
          </p:cNvPr>
          <p:cNvCxnSpPr>
            <a:cxnSpLocks/>
          </p:cNvCxnSpPr>
          <p:nvPr/>
        </p:nvCxnSpPr>
        <p:spPr>
          <a:xfrm>
            <a:off x="3584874" y="1966569"/>
            <a:ext cx="0" cy="4297724"/>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100" name="직사각형 99">
            <a:extLst>
              <a:ext uri="{FF2B5EF4-FFF2-40B4-BE49-F238E27FC236}">
                <a16:creationId xmlns:a16="http://schemas.microsoft.com/office/drawing/2014/main" xmlns="" id="{6E2CBD3E-A533-46CD-A657-A873F51BBC9D}"/>
              </a:ext>
            </a:extLst>
          </p:cNvPr>
          <p:cNvSpPr/>
          <p:nvPr/>
        </p:nvSpPr>
        <p:spPr>
          <a:xfrm>
            <a:off x="2413387" y="1850599"/>
            <a:ext cx="1200971" cy="215444"/>
          </a:xfrm>
          <a:prstGeom prst="rect">
            <a:avLst/>
          </a:prstGeom>
        </p:spPr>
        <p:txBody>
          <a:bodyPr wrap="none">
            <a:spAutoFit/>
          </a:bodyPr>
          <a:lstStyle/>
          <a:p>
            <a:pPr algn="ctr"/>
            <a:r>
              <a:rPr lang="en-US" altLang="ko-KR" sz="800" b="1"/>
              <a:t>unet3d/normalize.py</a:t>
            </a:r>
            <a:endParaRPr lang="ko-KR" altLang="en-US" sz="800" b="1"/>
          </a:p>
        </p:txBody>
      </p:sp>
      <p:sp>
        <p:nvSpPr>
          <p:cNvPr id="101" name="직사각형 100">
            <a:extLst>
              <a:ext uri="{FF2B5EF4-FFF2-40B4-BE49-F238E27FC236}">
                <a16:creationId xmlns:a16="http://schemas.microsoft.com/office/drawing/2014/main" xmlns="" id="{178BF9B0-BB3B-4D0E-9F8B-F99E70B16F21}"/>
              </a:ext>
            </a:extLst>
          </p:cNvPr>
          <p:cNvSpPr/>
          <p:nvPr/>
        </p:nvSpPr>
        <p:spPr>
          <a:xfrm>
            <a:off x="2394077" y="2261418"/>
            <a:ext cx="1122423" cy="215444"/>
          </a:xfrm>
          <a:prstGeom prst="rect">
            <a:avLst/>
          </a:prstGeom>
        </p:spPr>
        <p:txBody>
          <a:bodyPr wrap="none">
            <a:spAutoFit/>
          </a:bodyPr>
          <a:lstStyle/>
          <a:p>
            <a:r>
              <a:rPr lang="en-US" altLang="ko-KR" sz="800" dirty="0" err="1">
                <a:solidFill>
                  <a:schemeClr val="accent1">
                    <a:lumMod val="75000"/>
                  </a:schemeClr>
                </a:solidFill>
              </a:rPr>
              <a:t>find_downsized_info</a:t>
            </a:r>
            <a:endParaRPr lang="ko-KR" altLang="en-US" sz="800" dirty="0">
              <a:solidFill>
                <a:schemeClr val="accent1">
                  <a:lumMod val="75000"/>
                </a:schemeClr>
              </a:solidFill>
            </a:endParaRPr>
          </a:p>
        </p:txBody>
      </p:sp>
      <p:sp>
        <p:nvSpPr>
          <p:cNvPr id="102" name="직사각형 101">
            <a:extLst>
              <a:ext uri="{FF2B5EF4-FFF2-40B4-BE49-F238E27FC236}">
                <a16:creationId xmlns:a16="http://schemas.microsoft.com/office/drawing/2014/main" xmlns="" id="{1D2B3B58-75BC-4F69-86A6-B4515C365AEE}"/>
              </a:ext>
            </a:extLst>
          </p:cNvPr>
          <p:cNvSpPr/>
          <p:nvPr/>
        </p:nvSpPr>
        <p:spPr>
          <a:xfrm>
            <a:off x="2394077" y="2561091"/>
            <a:ext cx="1358064" cy="215444"/>
          </a:xfrm>
          <a:prstGeom prst="rect">
            <a:avLst/>
          </a:prstGeom>
        </p:spPr>
        <p:txBody>
          <a:bodyPr wrap="none">
            <a:spAutoFit/>
          </a:bodyPr>
          <a:lstStyle/>
          <a:p>
            <a:r>
              <a:rPr lang="en-US" altLang="ko-KR" sz="800" err="1">
                <a:solidFill>
                  <a:schemeClr val="accent1">
                    <a:lumMod val="75000"/>
                  </a:schemeClr>
                </a:solidFill>
              </a:rPr>
              <a:t>get_cropping_parameters</a:t>
            </a:r>
            <a:endParaRPr lang="ko-KR" altLang="en-US" sz="800">
              <a:solidFill>
                <a:schemeClr val="accent1">
                  <a:lumMod val="75000"/>
                </a:schemeClr>
              </a:solidFill>
            </a:endParaRPr>
          </a:p>
        </p:txBody>
      </p:sp>
      <p:sp>
        <p:nvSpPr>
          <p:cNvPr id="103" name="직사각형 102">
            <a:extLst>
              <a:ext uri="{FF2B5EF4-FFF2-40B4-BE49-F238E27FC236}">
                <a16:creationId xmlns:a16="http://schemas.microsoft.com/office/drawing/2014/main" xmlns="" id="{B414B27D-FA96-4092-8617-A7B1D4B08506}"/>
              </a:ext>
            </a:extLst>
          </p:cNvPr>
          <p:cNvSpPr/>
          <p:nvPr/>
        </p:nvSpPr>
        <p:spPr>
          <a:xfrm>
            <a:off x="2394077" y="2890467"/>
            <a:ext cx="1023037" cy="215444"/>
          </a:xfrm>
          <a:prstGeom prst="rect">
            <a:avLst/>
          </a:prstGeom>
        </p:spPr>
        <p:txBody>
          <a:bodyPr wrap="none">
            <a:spAutoFit/>
          </a:bodyPr>
          <a:lstStyle/>
          <a:p>
            <a:r>
              <a:rPr lang="en-US" altLang="ko-KR" sz="800" b="1" err="1">
                <a:solidFill>
                  <a:schemeClr val="accent1">
                    <a:lumMod val="75000"/>
                  </a:schemeClr>
                </a:solidFill>
              </a:rPr>
              <a:t>reslice_image_set</a:t>
            </a:r>
            <a:endParaRPr lang="ko-KR" altLang="en-US" sz="800" b="1">
              <a:solidFill>
                <a:schemeClr val="accent1">
                  <a:lumMod val="75000"/>
                </a:schemeClr>
              </a:solidFill>
            </a:endParaRPr>
          </a:p>
        </p:txBody>
      </p:sp>
      <p:sp>
        <p:nvSpPr>
          <p:cNvPr id="104" name="직사각형 103">
            <a:extLst>
              <a:ext uri="{FF2B5EF4-FFF2-40B4-BE49-F238E27FC236}">
                <a16:creationId xmlns:a16="http://schemas.microsoft.com/office/drawing/2014/main" xmlns="" id="{D6257016-A70B-419C-886B-1454301AB144}"/>
              </a:ext>
            </a:extLst>
          </p:cNvPr>
          <p:cNvSpPr/>
          <p:nvPr/>
        </p:nvSpPr>
        <p:spPr>
          <a:xfrm>
            <a:off x="2399759" y="4574093"/>
            <a:ext cx="1378904" cy="215444"/>
          </a:xfrm>
          <a:prstGeom prst="rect">
            <a:avLst/>
          </a:prstGeom>
        </p:spPr>
        <p:txBody>
          <a:bodyPr wrap="none">
            <a:spAutoFit/>
          </a:bodyPr>
          <a:lstStyle/>
          <a:p>
            <a:r>
              <a:rPr lang="en-US" altLang="ko-KR" sz="800" err="1">
                <a:solidFill>
                  <a:schemeClr val="accent1">
                    <a:lumMod val="75000"/>
                  </a:schemeClr>
                </a:solidFill>
              </a:rPr>
              <a:t>get_complete_foreground</a:t>
            </a:r>
            <a:endParaRPr lang="ko-KR" altLang="en-US" sz="800">
              <a:solidFill>
                <a:schemeClr val="accent1">
                  <a:lumMod val="75000"/>
                </a:schemeClr>
              </a:solidFill>
            </a:endParaRPr>
          </a:p>
        </p:txBody>
      </p:sp>
      <p:sp>
        <p:nvSpPr>
          <p:cNvPr id="105" name="직사각형 104">
            <a:extLst>
              <a:ext uri="{FF2B5EF4-FFF2-40B4-BE49-F238E27FC236}">
                <a16:creationId xmlns:a16="http://schemas.microsoft.com/office/drawing/2014/main" xmlns="" id="{5C3A0D43-48DC-4C67-A56E-82180DF96965}"/>
              </a:ext>
            </a:extLst>
          </p:cNvPr>
          <p:cNvSpPr/>
          <p:nvPr/>
        </p:nvSpPr>
        <p:spPr>
          <a:xfrm>
            <a:off x="2399759" y="4379580"/>
            <a:ext cx="1709122" cy="215444"/>
          </a:xfrm>
          <a:prstGeom prst="rect">
            <a:avLst/>
          </a:prstGeom>
        </p:spPr>
        <p:txBody>
          <a:bodyPr wrap="none">
            <a:spAutoFit/>
          </a:bodyPr>
          <a:lstStyle/>
          <a:p>
            <a:r>
              <a:rPr lang="en-US" altLang="ko-KR" sz="800" err="1">
                <a:solidFill>
                  <a:schemeClr val="accent1">
                    <a:lumMod val="75000"/>
                  </a:schemeClr>
                </a:solidFill>
              </a:rPr>
              <a:t>get_foreground_from_set_of_files</a:t>
            </a:r>
            <a:endParaRPr lang="ko-KR" altLang="en-US" sz="800">
              <a:solidFill>
                <a:schemeClr val="accent1">
                  <a:lumMod val="75000"/>
                </a:schemeClr>
              </a:solidFill>
            </a:endParaRPr>
          </a:p>
        </p:txBody>
      </p:sp>
      <p:sp>
        <p:nvSpPr>
          <p:cNvPr id="106" name="직사각형 105">
            <a:extLst>
              <a:ext uri="{FF2B5EF4-FFF2-40B4-BE49-F238E27FC236}">
                <a16:creationId xmlns:a16="http://schemas.microsoft.com/office/drawing/2014/main" xmlns="" id="{F861C8FE-8DCE-4249-AFA2-1DF3BFE95E91}"/>
              </a:ext>
            </a:extLst>
          </p:cNvPr>
          <p:cNvSpPr/>
          <p:nvPr/>
        </p:nvSpPr>
        <p:spPr>
          <a:xfrm>
            <a:off x="2394077" y="3773747"/>
            <a:ext cx="925253" cy="215444"/>
          </a:xfrm>
          <a:prstGeom prst="rect">
            <a:avLst/>
          </a:prstGeom>
        </p:spPr>
        <p:txBody>
          <a:bodyPr wrap="none">
            <a:spAutoFit/>
          </a:bodyPr>
          <a:lstStyle/>
          <a:p>
            <a:r>
              <a:rPr lang="en-US" altLang="ko-KR" sz="800" b="1" err="1">
                <a:solidFill>
                  <a:schemeClr val="accent1">
                    <a:lumMod val="75000"/>
                  </a:schemeClr>
                </a:solidFill>
              </a:rPr>
              <a:t>normalize_data</a:t>
            </a:r>
            <a:endParaRPr lang="ko-KR" altLang="en-US" sz="800" b="1">
              <a:solidFill>
                <a:schemeClr val="accent1">
                  <a:lumMod val="75000"/>
                </a:schemeClr>
              </a:solidFill>
            </a:endParaRPr>
          </a:p>
        </p:txBody>
      </p:sp>
      <p:sp>
        <p:nvSpPr>
          <p:cNvPr id="107" name="직사각형 106">
            <a:extLst>
              <a:ext uri="{FF2B5EF4-FFF2-40B4-BE49-F238E27FC236}">
                <a16:creationId xmlns:a16="http://schemas.microsoft.com/office/drawing/2014/main" xmlns="" id="{BE8396A4-8E68-4C85-8EE1-5BE70A44D51B}"/>
              </a:ext>
            </a:extLst>
          </p:cNvPr>
          <p:cNvSpPr/>
          <p:nvPr/>
        </p:nvSpPr>
        <p:spPr>
          <a:xfrm>
            <a:off x="2394077" y="3956771"/>
            <a:ext cx="1337226" cy="215444"/>
          </a:xfrm>
          <a:prstGeom prst="rect">
            <a:avLst/>
          </a:prstGeom>
        </p:spPr>
        <p:txBody>
          <a:bodyPr wrap="none">
            <a:spAutoFit/>
          </a:bodyPr>
          <a:lstStyle/>
          <a:p>
            <a:r>
              <a:rPr lang="en-US" altLang="ko-KR" sz="800" b="1" err="1">
                <a:solidFill>
                  <a:schemeClr val="accent1">
                    <a:lumMod val="75000"/>
                  </a:schemeClr>
                </a:solidFill>
              </a:rPr>
              <a:t>normalize_data_storage</a:t>
            </a:r>
            <a:endParaRPr lang="ko-KR" altLang="en-US" sz="800" b="1">
              <a:solidFill>
                <a:schemeClr val="accent1">
                  <a:lumMod val="75000"/>
                </a:schemeClr>
              </a:solidFill>
            </a:endParaRPr>
          </a:p>
        </p:txBody>
      </p:sp>
      <p:sp>
        <p:nvSpPr>
          <p:cNvPr id="108" name="직사각형 107">
            <a:extLst>
              <a:ext uri="{FF2B5EF4-FFF2-40B4-BE49-F238E27FC236}">
                <a16:creationId xmlns:a16="http://schemas.microsoft.com/office/drawing/2014/main" xmlns="" id="{F663BFF3-3FF8-453A-998F-93B61EA46288}"/>
              </a:ext>
            </a:extLst>
          </p:cNvPr>
          <p:cNvSpPr/>
          <p:nvPr/>
        </p:nvSpPr>
        <p:spPr>
          <a:xfrm>
            <a:off x="2545868" y="4167804"/>
            <a:ext cx="925253" cy="215444"/>
          </a:xfrm>
          <a:prstGeom prst="rect">
            <a:avLst/>
          </a:prstGeom>
        </p:spPr>
        <p:txBody>
          <a:bodyPr wrap="none">
            <a:spAutoFit/>
          </a:bodyPr>
          <a:lstStyle/>
          <a:p>
            <a:r>
              <a:rPr lang="en-US" altLang="ko-KR" sz="800" b="1" err="1">
                <a:solidFill>
                  <a:schemeClr val="accent1">
                    <a:lumMod val="75000"/>
                  </a:schemeClr>
                </a:solidFill>
              </a:rPr>
              <a:t>normalize_data</a:t>
            </a:r>
            <a:endParaRPr lang="ko-KR" altLang="en-US" sz="800" b="1">
              <a:solidFill>
                <a:schemeClr val="accent1">
                  <a:lumMod val="75000"/>
                </a:schemeClr>
              </a:solidFill>
            </a:endParaRPr>
          </a:p>
        </p:txBody>
      </p:sp>
      <p:sp>
        <p:nvSpPr>
          <p:cNvPr id="109" name="직사각형 108">
            <a:extLst>
              <a:ext uri="{FF2B5EF4-FFF2-40B4-BE49-F238E27FC236}">
                <a16:creationId xmlns:a16="http://schemas.microsoft.com/office/drawing/2014/main" xmlns="" id="{76574C63-9CEA-4DDF-A840-CFD799DB4E3E}"/>
              </a:ext>
            </a:extLst>
          </p:cNvPr>
          <p:cNvSpPr/>
          <p:nvPr/>
        </p:nvSpPr>
        <p:spPr>
          <a:xfrm>
            <a:off x="2543229" y="4759441"/>
            <a:ext cx="1709122" cy="215444"/>
          </a:xfrm>
          <a:prstGeom prst="rect">
            <a:avLst/>
          </a:prstGeom>
        </p:spPr>
        <p:txBody>
          <a:bodyPr wrap="none">
            <a:spAutoFit/>
          </a:bodyPr>
          <a:lstStyle/>
          <a:p>
            <a:r>
              <a:rPr lang="en-US" altLang="ko-KR" sz="800" dirty="0" err="1">
                <a:solidFill>
                  <a:schemeClr val="accent1">
                    <a:lumMod val="75000"/>
                  </a:schemeClr>
                </a:solidFill>
              </a:rPr>
              <a:t>get_foreground_from_set_of_files</a:t>
            </a:r>
            <a:endParaRPr lang="ko-KR" altLang="en-US" sz="800" dirty="0">
              <a:solidFill>
                <a:schemeClr val="accent1">
                  <a:lumMod val="75000"/>
                </a:schemeClr>
              </a:solidFill>
            </a:endParaRPr>
          </a:p>
        </p:txBody>
      </p:sp>
      <p:cxnSp>
        <p:nvCxnSpPr>
          <p:cNvPr id="110" name="직선 화살표 연결선 109">
            <a:extLst>
              <a:ext uri="{FF2B5EF4-FFF2-40B4-BE49-F238E27FC236}">
                <a16:creationId xmlns:a16="http://schemas.microsoft.com/office/drawing/2014/main" xmlns="" id="{F9BD471F-1312-4662-88E1-9186D460AA2D}"/>
              </a:ext>
            </a:extLst>
          </p:cNvPr>
          <p:cNvCxnSpPr>
            <a:cxnSpLocks/>
          </p:cNvCxnSpPr>
          <p:nvPr/>
        </p:nvCxnSpPr>
        <p:spPr>
          <a:xfrm>
            <a:off x="3720592" y="4475602"/>
            <a:ext cx="0" cy="324212"/>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xmlns="" id="{8D0D8EED-BAF4-4F8E-B4C2-FC21F705D0A0}"/>
              </a:ext>
            </a:extLst>
          </p:cNvPr>
          <p:cNvCxnSpPr/>
          <p:nvPr/>
        </p:nvCxnSpPr>
        <p:spPr>
          <a:xfrm>
            <a:off x="2965922" y="3864089"/>
            <a:ext cx="0" cy="357211"/>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sp>
        <p:nvSpPr>
          <p:cNvPr id="112" name="직사각형 111">
            <a:extLst>
              <a:ext uri="{FF2B5EF4-FFF2-40B4-BE49-F238E27FC236}">
                <a16:creationId xmlns:a16="http://schemas.microsoft.com/office/drawing/2014/main" xmlns="" id="{C15D4A2F-0E2D-424C-994F-FD2397C25236}"/>
              </a:ext>
            </a:extLst>
          </p:cNvPr>
          <p:cNvSpPr/>
          <p:nvPr/>
        </p:nvSpPr>
        <p:spPr>
          <a:xfrm>
            <a:off x="2532829" y="3083622"/>
            <a:ext cx="1486304" cy="215444"/>
          </a:xfrm>
          <a:prstGeom prst="rect">
            <a:avLst/>
          </a:prstGeom>
        </p:spPr>
        <p:txBody>
          <a:bodyPr wrap="none">
            <a:spAutoFit/>
          </a:bodyPr>
          <a:lstStyle/>
          <a:p>
            <a:r>
              <a:rPr lang="en-US" altLang="ko-KR" sz="800">
                <a:solidFill>
                  <a:schemeClr val="accent1">
                    <a:lumMod val="75000"/>
                  </a:schemeClr>
                </a:solidFill>
              </a:rPr>
              <a:t>If) </a:t>
            </a:r>
            <a:r>
              <a:rPr lang="en-US" altLang="ko-KR" sz="800" err="1">
                <a:solidFill>
                  <a:schemeClr val="accent1">
                    <a:lumMod val="75000"/>
                  </a:schemeClr>
                </a:solidFill>
              </a:rPr>
              <a:t>get_cropping_parameters</a:t>
            </a:r>
            <a:endParaRPr lang="ko-KR" altLang="en-US" sz="800">
              <a:solidFill>
                <a:schemeClr val="accent1">
                  <a:lumMod val="75000"/>
                </a:schemeClr>
              </a:solidFill>
            </a:endParaRPr>
          </a:p>
        </p:txBody>
      </p:sp>
      <p:sp>
        <p:nvSpPr>
          <p:cNvPr id="113" name="직사각형 112">
            <a:extLst>
              <a:ext uri="{FF2B5EF4-FFF2-40B4-BE49-F238E27FC236}">
                <a16:creationId xmlns:a16="http://schemas.microsoft.com/office/drawing/2014/main" xmlns="" id="{ED18793D-43BD-4123-B164-E25FCEDC8589}"/>
              </a:ext>
            </a:extLst>
          </p:cNvPr>
          <p:cNvSpPr/>
          <p:nvPr/>
        </p:nvSpPr>
        <p:spPr>
          <a:xfrm>
            <a:off x="2542854" y="3246244"/>
            <a:ext cx="946093" cy="215444"/>
          </a:xfrm>
          <a:prstGeom prst="rect">
            <a:avLst/>
          </a:prstGeom>
        </p:spPr>
        <p:txBody>
          <a:bodyPr wrap="none">
            <a:spAutoFit/>
          </a:bodyPr>
          <a:lstStyle/>
          <a:p>
            <a:r>
              <a:rPr lang="en-US" altLang="ko-KR" sz="800" err="1">
                <a:solidFill>
                  <a:schemeClr val="accent1">
                    <a:lumMod val="75000"/>
                  </a:schemeClr>
                </a:solidFill>
              </a:rPr>
              <a:t>read_image_files</a:t>
            </a:r>
            <a:endParaRPr lang="ko-KR" altLang="en-US" sz="800">
              <a:solidFill>
                <a:schemeClr val="accent1">
                  <a:lumMod val="75000"/>
                </a:schemeClr>
              </a:solidFill>
            </a:endParaRPr>
          </a:p>
        </p:txBody>
      </p:sp>
      <p:cxnSp>
        <p:nvCxnSpPr>
          <p:cNvPr id="114" name="직선 연결선 113">
            <a:extLst>
              <a:ext uri="{FF2B5EF4-FFF2-40B4-BE49-F238E27FC236}">
                <a16:creationId xmlns:a16="http://schemas.microsoft.com/office/drawing/2014/main" xmlns="" id="{FA1DAFA0-23E4-4E77-9CD2-8F38FEF81C86}"/>
              </a:ext>
            </a:extLst>
          </p:cNvPr>
          <p:cNvCxnSpPr>
            <a:cxnSpLocks/>
          </p:cNvCxnSpPr>
          <p:nvPr/>
        </p:nvCxnSpPr>
        <p:spPr>
          <a:xfrm>
            <a:off x="2363427" y="1966569"/>
            <a:ext cx="0" cy="4297724"/>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115" name="직사각형 114">
            <a:extLst>
              <a:ext uri="{FF2B5EF4-FFF2-40B4-BE49-F238E27FC236}">
                <a16:creationId xmlns:a16="http://schemas.microsoft.com/office/drawing/2014/main" xmlns="" id="{EF676664-4134-4181-AF08-97AC1A9F9F04}"/>
              </a:ext>
            </a:extLst>
          </p:cNvPr>
          <p:cNvSpPr/>
          <p:nvPr/>
        </p:nvSpPr>
        <p:spPr>
          <a:xfrm>
            <a:off x="1348092" y="1844780"/>
            <a:ext cx="1181735" cy="215444"/>
          </a:xfrm>
          <a:prstGeom prst="rect">
            <a:avLst/>
          </a:prstGeom>
        </p:spPr>
        <p:txBody>
          <a:bodyPr wrap="none">
            <a:spAutoFit/>
          </a:bodyPr>
          <a:lstStyle/>
          <a:p>
            <a:pPr algn="ctr"/>
            <a:r>
              <a:rPr lang="en-US" altLang="ko-KR" sz="800" b="1"/>
              <a:t>unet3d/utils/utils.py</a:t>
            </a:r>
            <a:endParaRPr lang="ko-KR" altLang="en-US" sz="800" b="1"/>
          </a:p>
        </p:txBody>
      </p:sp>
      <p:sp>
        <p:nvSpPr>
          <p:cNvPr id="116" name="직사각형 115">
            <a:extLst>
              <a:ext uri="{FF2B5EF4-FFF2-40B4-BE49-F238E27FC236}">
                <a16:creationId xmlns:a16="http://schemas.microsoft.com/office/drawing/2014/main" xmlns="" id="{7908A02E-754F-4CD2-A76B-969A07B7BF97}"/>
              </a:ext>
            </a:extLst>
          </p:cNvPr>
          <p:cNvSpPr/>
          <p:nvPr/>
        </p:nvSpPr>
        <p:spPr>
          <a:xfrm>
            <a:off x="1627237" y="3247093"/>
            <a:ext cx="987771" cy="215444"/>
          </a:xfrm>
          <a:prstGeom prst="rect">
            <a:avLst/>
          </a:prstGeom>
        </p:spPr>
        <p:txBody>
          <a:bodyPr wrap="none">
            <a:spAutoFit/>
          </a:bodyPr>
          <a:lstStyle/>
          <a:p>
            <a:r>
              <a:rPr lang="en-US" altLang="ko-KR" sz="800" b="1" err="1">
                <a:solidFill>
                  <a:schemeClr val="accent1">
                    <a:lumMod val="75000"/>
                  </a:schemeClr>
                </a:solidFill>
              </a:rPr>
              <a:t>read_image_files</a:t>
            </a:r>
            <a:endParaRPr lang="ko-KR" altLang="en-US" sz="800" b="1">
              <a:solidFill>
                <a:schemeClr val="accent1">
                  <a:lumMod val="75000"/>
                </a:schemeClr>
              </a:solidFill>
            </a:endParaRPr>
          </a:p>
        </p:txBody>
      </p:sp>
      <p:sp>
        <p:nvSpPr>
          <p:cNvPr id="117" name="직사각형 116">
            <a:extLst>
              <a:ext uri="{FF2B5EF4-FFF2-40B4-BE49-F238E27FC236}">
                <a16:creationId xmlns:a16="http://schemas.microsoft.com/office/drawing/2014/main" xmlns="" id="{0E3E7F0A-2289-49D4-B9EB-C9F10B587C11}"/>
              </a:ext>
            </a:extLst>
          </p:cNvPr>
          <p:cNvSpPr/>
          <p:nvPr/>
        </p:nvSpPr>
        <p:spPr>
          <a:xfrm>
            <a:off x="1627237" y="3512182"/>
            <a:ext cx="606256" cy="215444"/>
          </a:xfrm>
          <a:prstGeom prst="rect">
            <a:avLst/>
          </a:prstGeom>
        </p:spPr>
        <p:txBody>
          <a:bodyPr wrap="none">
            <a:spAutoFit/>
          </a:bodyPr>
          <a:lstStyle/>
          <a:p>
            <a:r>
              <a:rPr lang="en-US" altLang="ko-KR" sz="800" err="1">
                <a:solidFill>
                  <a:schemeClr val="accent1">
                    <a:lumMod val="75000"/>
                  </a:schemeClr>
                </a:solidFill>
              </a:rPr>
              <a:t>fix_shape</a:t>
            </a:r>
            <a:endParaRPr lang="ko-KR" altLang="en-US" sz="800">
              <a:solidFill>
                <a:schemeClr val="accent1">
                  <a:lumMod val="75000"/>
                </a:schemeClr>
              </a:solidFill>
            </a:endParaRPr>
          </a:p>
        </p:txBody>
      </p:sp>
      <p:sp>
        <p:nvSpPr>
          <p:cNvPr id="118" name="직사각형 117">
            <a:extLst>
              <a:ext uri="{FF2B5EF4-FFF2-40B4-BE49-F238E27FC236}">
                <a16:creationId xmlns:a16="http://schemas.microsoft.com/office/drawing/2014/main" xmlns="" id="{4E61CC33-880E-45D1-80C1-CB52C668683D}"/>
              </a:ext>
            </a:extLst>
          </p:cNvPr>
          <p:cNvSpPr/>
          <p:nvPr/>
        </p:nvSpPr>
        <p:spPr>
          <a:xfrm>
            <a:off x="1627237" y="3777268"/>
            <a:ext cx="449162" cy="215444"/>
          </a:xfrm>
          <a:prstGeom prst="rect">
            <a:avLst/>
          </a:prstGeom>
        </p:spPr>
        <p:txBody>
          <a:bodyPr wrap="none">
            <a:spAutoFit/>
          </a:bodyPr>
          <a:lstStyle/>
          <a:p>
            <a:r>
              <a:rPr lang="en-US" altLang="ko-KR" sz="800">
                <a:solidFill>
                  <a:schemeClr val="accent1">
                    <a:lumMod val="75000"/>
                  </a:schemeClr>
                </a:solidFill>
              </a:rPr>
              <a:t>resize</a:t>
            </a:r>
            <a:endParaRPr lang="ko-KR" altLang="en-US" sz="800">
              <a:solidFill>
                <a:schemeClr val="accent1">
                  <a:lumMod val="75000"/>
                </a:schemeClr>
              </a:solidFill>
            </a:endParaRPr>
          </a:p>
        </p:txBody>
      </p:sp>
      <p:sp>
        <p:nvSpPr>
          <p:cNvPr id="119" name="직사각형 118">
            <a:extLst>
              <a:ext uri="{FF2B5EF4-FFF2-40B4-BE49-F238E27FC236}">
                <a16:creationId xmlns:a16="http://schemas.microsoft.com/office/drawing/2014/main" xmlns="" id="{AB31A839-3828-4411-B645-E90A785AF25E}"/>
              </a:ext>
            </a:extLst>
          </p:cNvPr>
          <p:cNvSpPr/>
          <p:nvPr/>
        </p:nvSpPr>
        <p:spPr>
          <a:xfrm>
            <a:off x="1627237" y="4042358"/>
            <a:ext cx="744114" cy="215444"/>
          </a:xfrm>
          <a:prstGeom prst="rect">
            <a:avLst/>
          </a:prstGeom>
        </p:spPr>
        <p:txBody>
          <a:bodyPr wrap="none">
            <a:spAutoFit/>
          </a:bodyPr>
          <a:lstStyle/>
          <a:p>
            <a:r>
              <a:rPr lang="en-US" altLang="ko-KR" sz="800" b="1" err="1">
                <a:solidFill>
                  <a:schemeClr val="accent1">
                    <a:lumMod val="75000"/>
                  </a:schemeClr>
                </a:solidFill>
              </a:rPr>
              <a:t>read_image</a:t>
            </a:r>
            <a:endParaRPr lang="ko-KR" altLang="en-US" sz="800" b="1">
              <a:solidFill>
                <a:schemeClr val="accent1">
                  <a:lumMod val="75000"/>
                </a:schemeClr>
              </a:solidFill>
            </a:endParaRPr>
          </a:p>
        </p:txBody>
      </p:sp>
      <p:sp>
        <p:nvSpPr>
          <p:cNvPr id="120" name="직사각형 119">
            <a:extLst>
              <a:ext uri="{FF2B5EF4-FFF2-40B4-BE49-F238E27FC236}">
                <a16:creationId xmlns:a16="http://schemas.microsoft.com/office/drawing/2014/main" xmlns="" id="{4422E8AB-450C-4F8D-B1DC-5CA9CDF70CFF}"/>
              </a:ext>
            </a:extLst>
          </p:cNvPr>
          <p:cNvSpPr/>
          <p:nvPr/>
        </p:nvSpPr>
        <p:spPr>
          <a:xfrm>
            <a:off x="1749856" y="4211859"/>
            <a:ext cx="606256" cy="215444"/>
          </a:xfrm>
          <a:prstGeom prst="rect">
            <a:avLst/>
          </a:prstGeom>
        </p:spPr>
        <p:txBody>
          <a:bodyPr wrap="none">
            <a:spAutoFit/>
          </a:bodyPr>
          <a:lstStyle/>
          <a:p>
            <a:r>
              <a:rPr lang="en-US" altLang="ko-KR" sz="800" err="1">
                <a:solidFill>
                  <a:schemeClr val="accent1">
                    <a:lumMod val="75000"/>
                  </a:schemeClr>
                </a:solidFill>
              </a:rPr>
              <a:t>fix_shape</a:t>
            </a:r>
            <a:endParaRPr lang="ko-KR" altLang="en-US" sz="800">
              <a:solidFill>
                <a:schemeClr val="accent1">
                  <a:lumMod val="75000"/>
                </a:schemeClr>
              </a:solidFill>
            </a:endParaRPr>
          </a:p>
        </p:txBody>
      </p:sp>
      <p:sp>
        <p:nvSpPr>
          <p:cNvPr id="121" name="직사각형 120">
            <a:extLst>
              <a:ext uri="{FF2B5EF4-FFF2-40B4-BE49-F238E27FC236}">
                <a16:creationId xmlns:a16="http://schemas.microsoft.com/office/drawing/2014/main" xmlns="" id="{4953B010-543A-49FD-8521-18312C390FE8}"/>
              </a:ext>
            </a:extLst>
          </p:cNvPr>
          <p:cNvSpPr/>
          <p:nvPr/>
        </p:nvSpPr>
        <p:spPr>
          <a:xfrm>
            <a:off x="1749856" y="4476949"/>
            <a:ext cx="449162" cy="215444"/>
          </a:xfrm>
          <a:prstGeom prst="rect">
            <a:avLst/>
          </a:prstGeom>
        </p:spPr>
        <p:txBody>
          <a:bodyPr wrap="none">
            <a:spAutoFit/>
          </a:bodyPr>
          <a:lstStyle/>
          <a:p>
            <a:r>
              <a:rPr lang="en-US" altLang="ko-KR" sz="800">
                <a:solidFill>
                  <a:schemeClr val="accent1">
                    <a:lumMod val="75000"/>
                  </a:schemeClr>
                </a:solidFill>
              </a:rPr>
              <a:t>resize</a:t>
            </a:r>
            <a:endParaRPr lang="ko-KR" altLang="en-US" sz="800">
              <a:solidFill>
                <a:schemeClr val="accent1">
                  <a:lumMod val="75000"/>
                </a:schemeClr>
              </a:solidFill>
            </a:endParaRPr>
          </a:p>
        </p:txBody>
      </p:sp>
      <p:sp>
        <p:nvSpPr>
          <p:cNvPr id="122" name="직사각형 121">
            <a:extLst>
              <a:ext uri="{FF2B5EF4-FFF2-40B4-BE49-F238E27FC236}">
                <a16:creationId xmlns:a16="http://schemas.microsoft.com/office/drawing/2014/main" xmlns="" id="{9DB46B94-7D19-48CF-B359-20AEEDB3BE08}"/>
              </a:ext>
            </a:extLst>
          </p:cNvPr>
          <p:cNvSpPr/>
          <p:nvPr/>
        </p:nvSpPr>
        <p:spPr>
          <a:xfrm>
            <a:off x="1627237" y="5044444"/>
            <a:ext cx="798617" cy="215444"/>
          </a:xfrm>
          <a:prstGeom prst="rect">
            <a:avLst/>
          </a:prstGeom>
        </p:spPr>
        <p:txBody>
          <a:bodyPr wrap="none">
            <a:spAutoFit/>
          </a:bodyPr>
          <a:lstStyle/>
          <a:p>
            <a:r>
              <a:rPr lang="en-US" altLang="ko-KR" sz="800" b="1" err="1">
                <a:solidFill>
                  <a:schemeClr val="accent1">
                    <a:lumMod val="75000"/>
                  </a:schemeClr>
                </a:solidFill>
              </a:rPr>
              <a:t>pickle_dump</a:t>
            </a:r>
            <a:endParaRPr lang="ko-KR" altLang="en-US" sz="800" b="1">
              <a:solidFill>
                <a:schemeClr val="accent1">
                  <a:lumMod val="75000"/>
                </a:schemeClr>
              </a:solidFill>
            </a:endParaRPr>
          </a:p>
        </p:txBody>
      </p:sp>
      <p:sp>
        <p:nvSpPr>
          <p:cNvPr id="123" name="직사각형 122">
            <a:extLst>
              <a:ext uri="{FF2B5EF4-FFF2-40B4-BE49-F238E27FC236}">
                <a16:creationId xmlns:a16="http://schemas.microsoft.com/office/drawing/2014/main" xmlns="" id="{193AE506-6CFD-4B5F-B504-19B22AA97BE1}"/>
              </a:ext>
            </a:extLst>
          </p:cNvPr>
          <p:cNvSpPr/>
          <p:nvPr/>
        </p:nvSpPr>
        <p:spPr>
          <a:xfrm>
            <a:off x="1627237" y="5178864"/>
            <a:ext cx="726481" cy="215444"/>
          </a:xfrm>
          <a:prstGeom prst="rect">
            <a:avLst/>
          </a:prstGeom>
        </p:spPr>
        <p:txBody>
          <a:bodyPr wrap="none">
            <a:spAutoFit/>
          </a:bodyPr>
          <a:lstStyle/>
          <a:p>
            <a:r>
              <a:rPr lang="en-US" altLang="ko-KR" sz="800" b="1" err="1">
                <a:solidFill>
                  <a:schemeClr val="accent1">
                    <a:lumMod val="75000"/>
                  </a:schemeClr>
                </a:solidFill>
              </a:rPr>
              <a:t>pickle_load</a:t>
            </a:r>
            <a:endParaRPr lang="ko-KR" altLang="en-US" sz="800" b="1">
              <a:solidFill>
                <a:schemeClr val="accent1">
                  <a:lumMod val="75000"/>
                </a:schemeClr>
              </a:solidFill>
            </a:endParaRPr>
          </a:p>
        </p:txBody>
      </p:sp>
      <p:sp>
        <p:nvSpPr>
          <p:cNvPr id="124" name="직사각형 123">
            <a:extLst>
              <a:ext uri="{FF2B5EF4-FFF2-40B4-BE49-F238E27FC236}">
                <a16:creationId xmlns:a16="http://schemas.microsoft.com/office/drawing/2014/main" xmlns="" id="{CBE187FD-A6C4-438B-929D-79B873841FF0}"/>
              </a:ext>
            </a:extLst>
          </p:cNvPr>
          <p:cNvSpPr/>
          <p:nvPr/>
        </p:nvSpPr>
        <p:spPr>
          <a:xfrm>
            <a:off x="1627237" y="2982004"/>
            <a:ext cx="636713" cy="215444"/>
          </a:xfrm>
          <a:prstGeom prst="rect">
            <a:avLst/>
          </a:prstGeom>
        </p:spPr>
        <p:txBody>
          <a:bodyPr wrap="none">
            <a:spAutoFit/>
          </a:bodyPr>
          <a:lstStyle/>
          <a:p>
            <a:r>
              <a:rPr lang="en-US" altLang="ko-KR" sz="800" err="1">
                <a:solidFill>
                  <a:schemeClr val="accent1">
                    <a:lumMod val="75000"/>
                  </a:schemeClr>
                </a:solidFill>
              </a:rPr>
              <a:t>get_affine</a:t>
            </a:r>
            <a:endParaRPr lang="ko-KR" altLang="en-US" sz="800">
              <a:solidFill>
                <a:schemeClr val="accent1">
                  <a:lumMod val="75000"/>
                </a:schemeClr>
              </a:solidFill>
            </a:endParaRPr>
          </a:p>
        </p:txBody>
      </p:sp>
      <p:cxnSp>
        <p:nvCxnSpPr>
          <p:cNvPr id="125" name="직선 화살표 연결선 124">
            <a:extLst>
              <a:ext uri="{FF2B5EF4-FFF2-40B4-BE49-F238E27FC236}">
                <a16:creationId xmlns:a16="http://schemas.microsoft.com/office/drawing/2014/main" xmlns="" id="{7484A887-2A34-4914-BC07-1353E867B02B}"/>
              </a:ext>
            </a:extLst>
          </p:cNvPr>
          <p:cNvCxnSpPr>
            <a:cxnSpLocks/>
            <a:stCxn id="116" idx="3"/>
            <a:endCxn id="113" idx="1"/>
          </p:cNvCxnSpPr>
          <p:nvPr/>
        </p:nvCxnSpPr>
        <p:spPr>
          <a:xfrm flipH="1" flipV="1">
            <a:off x="2542854" y="3353966"/>
            <a:ext cx="72154" cy="849"/>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xmlns="" id="{6496FD66-D6F2-4BDE-AA58-9F3625022DC5}"/>
              </a:ext>
            </a:extLst>
          </p:cNvPr>
          <p:cNvCxnSpPr>
            <a:cxnSpLocks/>
          </p:cNvCxnSpPr>
          <p:nvPr/>
        </p:nvCxnSpPr>
        <p:spPr>
          <a:xfrm flipH="1">
            <a:off x="1990455" y="3616926"/>
            <a:ext cx="1" cy="698747"/>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xmlns="" id="{AB5669B6-4657-4E49-B3B6-81AE93410392}"/>
              </a:ext>
            </a:extLst>
          </p:cNvPr>
          <p:cNvCxnSpPr>
            <a:cxnSpLocks/>
          </p:cNvCxnSpPr>
          <p:nvPr/>
        </p:nvCxnSpPr>
        <p:spPr>
          <a:xfrm flipH="1">
            <a:off x="1878617" y="3876102"/>
            <a:ext cx="1" cy="698747"/>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xmlns="" id="{2C17D105-07F0-4CB4-80B7-F7DD2024089D}"/>
              </a:ext>
            </a:extLst>
          </p:cNvPr>
          <p:cNvCxnSpPr>
            <a:cxnSpLocks/>
            <a:stCxn id="103" idx="3"/>
            <a:endCxn id="96" idx="1"/>
          </p:cNvCxnSpPr>
          <p:nvPr/>
        </p:nvCxnSpPr>
        <p:spPr>
          <a:xfrm flipV="1">
            <a:off x="3417114" y="2989725"/>
            <a:ext cx="265727" cy="8464"/>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xmlns="" id="{17450257-0579-4587-8742-9B8A1FE7B850}"/>
              </a:ext>
            </a:extLst>
          </p:cNvPr>
          <p:cNvCxnSpPr>
            <a:cxnSpLocks/>
          </p:cNvCxnSpPr>
          <p:nvPr/>
        </p:nvCxnSpPr>
        <p:spPr>
          <a:xfrm>
            <a:off x="7444954" y="2274434"/>
            <a:ext cx="0" cy="4110483"/>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xmlns="" id="{7C7E7E4D-509C-4651-8931-4FDE01F27D67}"/>
              </a:ext>
            </a:extLst>
          </p:cNvPr>
          <p:cNvCxnSpPr>
            <a:cxnSpLocks/>
            <a:stCxn id="107" idx="3"/>
            <a:endCxn id="90" idx="1"/>
          </p:cNvCxnSpPr>
          <p:nvPr/>
        </p:nvCxnSpPr>
        <p:spPr>
          <a:xfrm flipH="1">
            <a:off x="3685437" y="4064493"/>
            <a:ext cx="45866" cy="1332"/>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sp>
        <p:nvSpPr>
          <p:cNvPr id="131" name="직사각형 130">
            <a:extLst>
              <a:ext uri="{FF2B5EF4-FFF2-40B4-BE49-F238E27FC236}">
                <a16:creationId xmlns:a16="http://schemas.microsoft.com/office/drawing/2014/main" xmlns="" id="{D8617732-1D9B-4A11-B0FB-8B0BA14A7448}"/>
              </a:ext>
            </a:extLst>
          </p:cNvPr>
          <p:cNvSpPr/>
          <p:nvPr/>
        </p:nvSpPr>
        <p:spPr>
          <a:xfrm>
            <a:off x="5941620" y="4940447"/>
            <a:ext cx="609462" cy="215444"/>
          </a:xfrm>
          <a:prstGeom prst="rect">
            <a:avLst/>
          </a:prstGeom>
        </p:spPr>
        <p:txBody>
          <a:bodyPr wrap="none">
            <a:spAutoFit/>
          </a:bodyPr>
          <a:lstStyle/>
          <a:p>
            <a:r>
              <a:rPr lang="en-US" altLang="ko-KR" sz="800" err="1">
                <a:solidFill>
                  <a:schemeClr val="accent1">
                    <a:lumMod val="75000"/>
                  </a:schemeClr>
                </a:solidFill>
              </a:rPr>
              <a:t>add_data</a:t>
            </a:r>
            <a:endParaRPr lang="ko-KR" altLang="en-US" sz="800">
              <a:solidFill>
                <a:schemeClr val="accent1">
                  <a:lumMod val="75000"/>
                </a:schemeClr>
              </a:solidFill>
            </a:endParaRPr>
          </a:p>
        </p:txBody>
      </p:sp>
      <p:cxnSp>
        <p:nvCxnSpPr>
          <p:cNvPr id="132" name="직선 화살표 연결선 131">
            <a:extLst>
              <a:ext uri="{FF2B5EF4-FFF2-40B4-BE49-F238E27FC236}">
                <a16:creationId xmlns:a16="http://schemas.microsoft.com/office/drawing/2014/main" xmlns="" id="{EE1AA279-3B83-4A97-9F63-9635B9673EDC}"/>
              </a:ext>
            </a:extLst>
          </p:cNvPr>
          <p:cNvCxnSpPr>
            <a:cxnSpLocks/>
            <a:stCxn id="45" idx="3"/>
          </p:cNvCxnSpPr>
          <p:nvPr/>
        </p:nvCxnSpPr>
        <p:spPr>
          <a:xfrm flipH="1">
            <a:off x="6323269" y="3362190"/>
            <a:ext cx="155995" cy="1643376"/>
          </a:xfrm>
          <a:prstGeom prst="straightConnector1">
            <a:avLst/>
          </a:prstGeom>
          <a:ln w="6350">
            <a:prstDash val="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xmlns="" id="{ACD26E27-4256-407F-B612-9671E3BA7503}"/>
              </a:ext>
            </a:extLst>
          </p:cNvPr>
          <p:cNvCxnSpPr>
            <a:cxnSpLocks/>
          </p:cNvCxnSpPr>
          <p:nvPr/>
        </p:nvCxnSpPr>
        <p:spPr>
          <a:xfrm>
            <a:off x="6806789" y="2712997"/>
            <a:ext cx="0" cy="3200125"/>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xmlns="" id="{C0DE536B-8027-4A54-9CF4-1568D2E66B25}"/>
              </a:ext>
            </a:extLst>
          </p:cNvPr>
          <p:cNvCxnSpPr>
            <a:cxnSpLocks/>
            <a:stCxn id="122" idx="3"/>
          </p:cNvCxnSpPr>
          <p:nvPr/>
        </p:nvCxnSpPr>
        <p:spPr>
          <a:xfrm>
            <a:off x="2425854" y="5152166"/>
            <a:ext cx="3532620" cy="26697"/>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xmlns="" id="{B3700A38-AB26-448F-A88A-F4A7B351E270}"/>
              </a:ext>
            </a:extLst>
          </p:cNvPr>
          <p:cNvCxnSpPr/>
          <p:nvPr/>
        </p:nvCxnSpPr>
        <p:spPr>
          <a:xfrm>
            <a:off x="2227469" y="5267423"/>
            <a:ext cx="3731005" cy="35488"/>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sp>
        <p:nvSpPr>
          <p:cNvPr id="136" name="직사각형 135">
            <a:extLst>
              <a:ext uri="{FF2B5EF4-FFF2-40B4-BE49-F238E27FC236}">
                <a16:creationId xmlns:a16="http://schemas.microsoft.com/office/drawing/2014/main" xmlns="" id="{801A44D9-CEE7-4193-A7B2-80EC0CD98FAD}"/>
              </a:ext>
            </a:extLst>
          </p:cNvPr>
          <p:cNvSpPr/>
          <p:nvPr/>
        </p:nvSpPr>
        <p:spPr>
          <a:xfrm>
            <a:off x="5935901" y="5068329"/>
            <a:ext cx="766557" cy="215444"/>
          </a:xfrm>
          <a:prstGeom prst="rect">
            <a:avLst/>
          </a:prstGeom>
        </p:spPr>
        <p:txBody>
          <a:bodyPr wrap="none">
            <a:spAutoFit/>
          </a:bodyPr>
          <a:lstStyle/>
          <a:p>
            <a:r>
              <a:rPr lang="en-US" altLang="ko-KR" sz="800" err="1">
                <a:solidFill>
                  <a:schemeClr val="accent1">
                    <a:lumMod val="75000"/>
                  </a:schemeClr>
                </a:solidFill>
              </a:rPr>
              <a:t>pickle_dump</a:t>
            </a:r>
            <a:endParaRPr lang="ko-KR" altLang="en-US" sz="800">
              <a:solidFill>
                <a:schemeClr val="accent1">
                  <a:lumMod val="75000"/>
                </a:schemeClr>
              </a:solidFill>
            </a:endParaRPr>
          </a:p>
        </p:txBody>
      </p:sp>
      <p:sp>
        <p:nvSpPr>
          <p:cNvPr id="137" name="직사각형 136">
            <a:extLst>
              <a:ext uri="{FF2B5EF4-FFF2-40B4-BE49-F238E27FC236}">
                <a16:creationId xmlns:a16="http://schemas.microsoft.com/office/drawing/2014/main" xmlns="" id="{42CC3DE1-D678-42A6-BC51-7E86296F2224}"/>
              </a:ext>
            </a:extLst>
          </p:cNvPr>
          <p:cNvSpPr/>
          <p:nvPr/>
        </p:nvSpPr>
        <p:spPr>
          <a:xfrm>
            <a:off x="5935901" y="5178736"/>
            <a:ext cx="696024" cy="215444"/>
          </a:xfrm>
          <a:prstGeom prst="rect">
            <a:avLst/>
          </a:prstGeom>
        </p:spPr>
        <p:txBody>
          <a:bodyPr wrap="none">
            <a:spAutoFit/>
          </a:bodyPr>
          <a:lstStyle/>
          <a:p>
            <a:r>
              <a:rPr lang="en-US" altLang="ko-KR" sz="800" err="1">
                <a:solidFill>
                  <a:schemeClr val="accent1">
                    <a:lumMod val="75000"/>
                  </a:schemeClr>
                </a:solidFill>
              </a:rPr>
              <a:t>pickle_load</a:t>
            </a:r>
            <a:endParaRPr lang="ko-KR" altLang="en-US" sz="800">
              <a:solidFill>
                <a:schemeClr val="accent1">
                  <a:lumMod val="75000"/>
                </a:schemeClr>
              </a:solidFill>
            </a:endParaRPr>
          </a:p>
        </p:txBody>
      </p:sp>
      <p:cxnSp>
        <p:nvCxnSpPr>
          <p:cNvPr id="138" name="직선 화살표 연결선 137">
            <a:extLst>
              <a:ext uri="{FF2B5EF4-FFF2-40B4-BE49-F238E27FC236}">
                <a16:creationId xmlns:a16="http://schemas.microsoft.com/office/drawing/2014/main" xmlns="" id="{CAA34DE7-165C-42CC-8639-552C9764020E}"/>
              </a:ext>
            </a:extLst>
          </p:cNvPr>
          <p:cNvCxnSpPr/>
          <p:nvPr/>
        </p:nvCxnSpPr>
        <p:spPr>
          <a:xfrm>
            <a:off x="1262549" y="4150876"/>
            <a:ext cx="380963" cy="0"/>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sp>
        <p:nvSpPr>
          <p:cNvPr id="139" name="직사각형 138">
            <a:extLst>
              <a:ext uri="{FF2B5EF4-FFF2-40B4-BE49-F238E27FC236}">
                <a16:creationId xmlns:a16="http://schemas.microsoft.com/office/drawing/2014/main" xmlns="" id="{46F8092D-43B4-4CDA-9D28-C20B61322C73}"/>
              </a:ext>
            </a:extLst>
          </p:cNvPr>
          <p:cNvSpPr/>
          <p:nvPr/>
        </p:nvSpPr>
        <p:spPr>
          <a:xfrm>
            <a:off x="224321" y="3808778"/>
            <a:ext cx="1273105" cy="215444"/>
          </a:xfrm>
          <a:prstGeom prst="rect">
            <a:avLst/>
          </a:prstGeom>
        </p:spPr>
        <p:txBody>
          <a:bodyPr wrap="none">
            <a:spAutoFit/>
          </a:bodyPr>
          <a:lstStyle/>
          <a:p>
            <a:r>
              <a:rPr lang="ko-KR" altLang="en-US" sz="800" b="1" err="1">
                <a:solidFill>
                  <a:schemeClr val="accent1">
                    <a:lumMod val="75000"/>
                  </a:schemeClr>
                </a:solidFill>
              </a:rPr>
              <a:t>calculate_origin_offset</a:t>
            </a:r>
            <a:endParaRPr lang="ko-KR" altLang="en-US" sz="800" b="1">
              <a:solidFill>
                <a:schemeClr val="accent1">
                  <a:lumMod val="75000"/>
                </a:schemeClr>
              </a:solidFill>
            </a:endParaRPr>
          </a:p>
        </p:txBody>
      </p:sp>
      <p:sp>
        <p:nvSpPr>
          <p:cNvPr id="140" name="직사각형 139">
            <a:extLst>
              <a:ext uri="{FF2B5EF4-FFF2-40B4-BE49-F238E27FC236}">
                <a16:creationId xmlns:a16="http://schemas.microsoft.com/office/drawing/2014/main" xmlns="" id="{2E87A857-0B48-4765-8EC6-53CFFC814720}"/>
              </a:ext>
            </a:extLst>
          </p:cNvPr>
          <p:cNvSpPr/>
          <p:nvPr/>
        </p:nvSpPr>
        <p:spPr>
          <a:xfrm>
            <a:off x="195110" y="2179782"/>
            <a:ext cx="1410964" cy="215444"/>
          </a:xfrm>
          <a:prstGeom prst="rect">
            <a:avLst/>
          </a:prstGeom>
        </p:spPr>
        <p:txBody>
          <a:bodyPr wrap="none">
            <a:spAutoFit/>
          </a:bodyPr>
          <a:lstStyle/>
          <a:p>
            <a:r>
              <a:rPr lang="ko-KR" altLang="en-US" sz="800" b="1" dirty="0" err="1">
                <a:solidFill>
                  <a:schemeClr val="accent1">
                    <a:lumMod val="75000"/>
                  </a:schemeClr>
                </a:solidFill>
              </a:rPr>
              <a:t>sitk_resample_to_spacing</a:t>
            </a:r>
            <a:endParaRPr lang="ko-KR" altLang="en-US" sz="800" b="1" dirty="0">
              <a:solidFill>
                <a:schemeClr val="accent1">
                  <a:lumMod val="75000"/>
                </a:schemeClr>
              </a:solidFill>
            </a:endParaRPr>
          </a:p>
        </p:txBody>
      </p:sp>
      <p:sp>
        <p:nvSpPr>
          <p:cNvPr id="141" name="직사각형 140">
            <a:extLst>
              <a:ext uri="{FF2B5EF4-FFF2-40B4-BE49-F238E27FC236}">
                <a16:creationId xmlns:a16="http://schemas.microsoft.com/office/drawing/2014/main" xmlns="" id="{B99F7563-F035-4EC9-BD05-A4BA870E286A}"/>
              </a:ext>
            </a:extLst>
          </p:cNvPr>
          <p:cNvSpPr/>
          <p:nvPr/>
        </p:nvSpPr>
        <p:spPr>
          <a:xfrm>
            <a:off x="142226" y="2850809"/>
            <a:ext cx="1337226" cy="215444"/>
          </a:xfrm>
          <a:prstGeom prst="rect">
            <a:avLst/>
          </a:prstGeom>
        </p:spPr>
        <p:txBody>
          <a:bodyPr wrap="none">
            <a:spAutoFit/>
          </a:bodyPr>
          <a:lstStyle/>
          <a:p>
            <a:r>
              <a:rPr lang="ko-KR" altLang="en-US" sz="800" b="1" err="1">
                <a:solidFill>
                  <a:schemeClr val="accent1">
                    <a:lumMod val="75000"/>
                  </a:schemeClr>
                </a:solidFill>
              </a:rPr>
              <a:t>sitk_resample_to_image</a:t>
            </a:r>
            <a:endParaRPr lang="ko-KR" altLang="en-US" sz="800" b="1">
              <a:solidFill>
                <a:schemeClr val="accent1">
                  <a:lumMod val="75000"/>
                </a:schemeClr>
              </a:solidFill>
            </a:endParaRPr>
          </a:p>
        </p:txBody>
      </p:sp>
      <p:sp>
        <p:nvSpPr>
          <p:cNvPr id="142" name="직사각형 141">
            <a:extLst>
              <a:ext uri="{FF2B5EF4-FFF2-40B4-BE49-F238E27FC236}">
                <a16:creationId xmlns:a16="http://schemas.microsoft.com/office/drawing/2014/main" xmlns="" id="{6E9DC0E7-7426-4F7E-9D43-0939A43568EE}"/>
              </a:ext>
            </a:extLst>
          </p:cNvPr>
          <p:cNvSpPr/>
          <p:nvPr/>
        </p:nvSpPr>
        <p:spPr>
          <a:xfrm>
            <a:off x="292619" y="2977498"/>
            <a:ext cx="1258678" cy="215444"/>
          </a:xfrm>
          <a:prstGeom prst="rect">
            <a:avLst/>
          </a:prstGeom>
        </p:spPr>
        <p:txBody>
          <a:bodyPr wrap="none">
            <a:spAutoFit/>
          </a:bodyPr>
          <a:lstStyle/>
          <a:p>
            <a:r>
              <a:rPr lang="ko-KR" altLang="en-US" sz="800" b="1" err="1">
                <a:solidFill>
                  <a:schemeClr val="accent1">
                    <a:lumMod val="75000"/>
                  </a:schemeClr>
                </a:solidFill>
              </a:rPr>
              <a:t>sitk_new_blank_image</a:t>
            </a:r>
            <a:endParaRPr lang="ko-KR" altLang="en-US" sz="800" b="1">
              <a:solidFill>
                <a:schemeClr val="accent1">
                  <a:lumMod val="75000"/>
                </a:schemeClr>
              </a:solidFill>
            </a:endParaRPr>
          </a:p>
        </p:txBody>
      </p:sp>
      <p:cxnSp>
        <p:nvCxnSpPr>
          <p:cNvPr id="143" name="직선 화살표 연결선 142">
            <a:extLst>
              <a:ext uri="{FF2B5EF4-FFF2-40B4-BE49-F238E27FC236}">
                <a16:creationId xmlns:a16="http://schemas.microsoft.com/office/drawing/2014/main" xmlns="" id="{79DA62F8-F523-4056-8965-76A995B19257}"/>
              </a:ext>
            </a:extLst>
          </p:cNvPr>
          <p:cNvCxnSpPr>
            <a:cxnSpLocks/>
          </p:cNvCxnSpPr>
          <p:nvPr/>
        </p:nvCxnSpPr>
        <p:spPr>
          <a:xfrm flipV="1">
            <a:off x="1237977" y="2396102"/>
            <a:ext cx="0" cy="670328"/>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sp>
        <p:nvSpPr>
          <p:cNvPr id="144" name="직사각형 143">
            <a:extLst>
              <a:ext uri="{FF2B5EF4-FFF2-40B4-BE49-F238E27FC236}">
                <a16:creationId xmlns:a16="http://schemas.microsoft.com/office/drawing/2014/main" xmlns="" id="{D7AA2C81-933D-416B-9416-514D732E300C}"/>
              </a:ext>
            </a:extLst>
          </p:cNvPr>
          <p:cNvSpPr/>
          <p:nvPr/>
        </p:nvSpPr>
        <p:spPr>
          <a:xfrm>
            <a:off x="352180" y="4044200"/>
            <a:ext cx="1192955" cy="215444"/>
          </a:xfrm>
          <a:prstGeom prst="rect">
            <a:avLst/>
          </a:prstGeom>
        </p:spPr>
        <p:txBody>
          <a:bodyPr wrap="none">
            <a:spAutoFit/>
          </a:bodyPr>
          <a:lstStyle/>
          <a:p>
            <a:r>
              <a:rPr lang="ko-KR" altLang="en-US" sz="800" b="1" err="1">
                <a:solidFill>
                  <a:schemeClr val="accent1">
                    <a:lumMod val="75000"/>
                  </a:schemeClr>
                </a:solidFill>
              </a:rPr>
              <a:t>resample_to_spacing</a:t>
            </a:r>
            <a:endParaRPr lang="ko-KR" altLang="en-US" sz="800" b="1">
              <a:solidFill>
                <a:schemeClr val="accent1">
                  <a:lumMod val="75000"/>
                </a:schemeClr>
              </a:solidFill>
            </a:endParaRPr>
          </a:p>
        </p:txBody>
      </p:sp>
      <p:cxnSp>
        <p:nvCxnSpPr>
          <p:cNvPr id="145" name="직선 화살표 연결선 144">
            <a:extLst>
              <a:ext uri="{FF2B5EF4-FFF2-40B4-BE49-F238E27FC236}">
                <a16:creationId xmlns:a16="http://schemas.microsoft.com/office/drawing/2014/main" xmlns="" id="{303B56E1-AC3B-4E53-9551-FA3D5D2E5E37}"/>
              </a:ext>
            </a:extLst>
          </p:cNvPr>
          <p:cNvCxnSpPr>
            <a:cxnSpLocks/>
          </p:cNvCxnSpPr>
          <p:nvPr/>
        </p:nvCxnSpPr>
        <p:spPr>
          <a:xfrm>
            <a:off x="1301908" y="2302748"/>
            <a:ext cx="1" cy="1795379"/>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sp>
        <p:nvSpPr>
          <p:cNvPr id="146" name="직사각형 145">
            <a:extLst>
              <a:ext uri="{FF2B5EF4-FFF2-40B4-BE49-F238E27FC236}">
                <a16:creationId xmlns:a16="http://schemas.microsoft.com/office/drawing/2014/main" xmlns="" id="{593F3DC5-D16D-46CD-ACA4-82B1E180D0C4}"/>
              </a:ext>
            </a:extLst>
          </p:cNvPr>
          <p:cNvSpPr/>
          <p:nvPr/>
        </p:nvSpPr>
        <p:spPr>
          <a:xfrm>
            <a:off x="441004" y="4602787"/>
            <a:ext cx="1109599" cy="215444"/>
          </a:xfrm>
          <a:prstGeom prst="rect">
            <a:avLst/>
          </a:prstGeom>
        </p:spPr>
        <p:txBody>
          <a:bodyPr wrap="none">
            <a:spAutoFit/>
          </a:bodyPr>
          <a:lstStyle/>
          <a:p>
            <a:r>
              <a:rPr lang="ko-KR" altLang="en-US" sz="800" b="1" err="1">
                <a:solidFill>
                  <a:schemeClr val="accent1">
                    <a:lumMod val="75000"/>
                  </a:schemeClr>
                </a:solidFill>
              </a:rPr>
              <a:t>sitk_image_to_data</a:t>
            </a:r>
            <a:endParaRPr lang="ko-KR" altLang="en-US" sz="800" b="1">
              <a:solidFill>
                <a:schemeClr val="accent1">
                  <a:lumMod val="75000"/>
                </a:schemeClr>
              </a:solidFill>
            </a:endParaRPr>
          </a:p>
        </p:txBody>
      </p:sp>
      <p:cxnSp>
        <p:nvCxnSpPr>
          <p:cNvPr id="147" name="직선 화살표 연결선 146">
            <a:extLst>
              <a:ext uri="{FF2B5EF4-FFF2-40B4-BE49-F238E27FC236}">
                <a16:creationId xmlns:a16="http://schemas.microsoft.com/office/drawing/2014/main" xmlns="" id="{865170A9-16D7-439F-8F04-9F5414407149}"/>
              </a:ext>
            </a:extLst>
          </p:cNvPr>
          <p:cNvCxnSpPr>
            <a:cxnSpLocks/>
          </p:cNvCxnSpPr>
          <p:nvPr/>
        </p:nvCxnSpPr>
        <p:spPr>
          <a:xfrm flipV="1">
            <a:off x="1191988" y="4215253"/>
            <a:ext cx="0" cy="462363"/>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sp>
        <p:nvSpPr>
          <p:cNvPr id="148" name="직사각형 147">
            <a:extLst>
              <a:ext uri="{FF2B5EF4-FFF2-40B4-BE49-F238E27FC236}">
                <a16:creationId xmlns:a16="http://schemas.microsoft.com/office/drawing/2014/main" xmlns="" id="{EB438F17-DC7C-4C89-8FC2-800A812C0EEF}"/>
              </a:ext>
            </a:extLst>
          </p:cNvPr>
          <p:cNvSpPr/>
          <p:nvPr/>
        </p:nvSpPr>
        <p:spPr>
          <a:xfrm>
            <a:off x="433648" y="5020926"/>
            <a:ext cx="1056700" cy="215444"/>
          </a:xfrm>
          <a:prstGeom prst="rect">
            <a:avLst/>
          </a:prstGeom>
        </p:spPr>
        <p:txBody>
          <a:bodyPr wrap="none">
            <a:spAutoFit/>
          </a:bodyPr>
          <a:lstStyle/>
          <a:p>
            <a:r>
              <a:rPr lang="ko-KR" altLang="en-US" sz="800" err="1">
                <a:solidFill>
                  <a:schemeClr val="accent1">
                    <a:lumMod val="75000"/>
                  </a:schemeClr>
                </a:solidFill>
              </a:rPr>
              <a:t>data_to_sitk_image</a:t>
            </a:r>
            <a:endParaRPr lang="ko-KR" altLang="en-US" sz="800">
              <a:solidFill>
                <a:schemeClr val="accent1">
                  <a:lumMod val="75000"/>
                </a:schemeClr>
              </a:solidFill>
            </a:endParaRPr>
          </a:p>
        </p:txBody>
      </p:sp>
      <p:sp>
        <p:nvSpPr>
          <p:cNvPr id="149" name="직사각형 148">
            <a:extLst>
              <a:ext uri="{FF2B5EF4-FFF2-40B4-BE49-F238E27FC236}">
                <a16:creationId xmlns:a16="http://schemas.microsoft.com/office/drawing/2014/main" xmlns="" id="{D89B9970-2574-40E1-9850-314341CA7033}"/>
              </a:ext>
            </a:extLst>
          </p:cNvPr>
          <p:cNvSpPr/>
          <p:nvPr/>
        </p:nvSpPr>
        <p:spPr>
          <a:xfrm>
            <a:off x="222431" y="1877147"/>
            <a:ext cx="1242648" cy="200055"/>
          </a:xfrm>
          <a:prstGeom prst="rect">
            <a:avLst/>
          </a:prstGeom>
        </p:spPr>
        <p:txBody>
          <a:bodyPr wrap="none">
            <a:spAutoFit/>
          </a:bodyPr>
          <a:lstStyle/>
          <a:p>
            <a:r>
              <a:rPr lang="ko-KR" altLang="en-US" sz="700" b="1" dirty="0"/>
              <a:t>unet3d/utils/sitk_utils.py</a:t>
            </a:r>
          </a:p>
        </p:txBody>
      </p:sp>
      <p:cxnSp>
        <p:nvCxnSpPr>
          <p:cNvPr id="150" name="직선 화살표 연결선 149">
            <a:extLst>
              <a:ext uri="{FF2B5EF4-FFF2-40B4-BE49-F238E27FC236}">
                <a16:creationId xmlns:a16="http://schemas.microsoft.com/office/drawing/2014/main" xmlns="" id="{E51962CC-3B19-47FD-A759-71C64AE63777}"/>
              </a:ext>
            </a:extLst>
          </p:cNvPr>
          <p:cNvCxnSpPr>
            <a:cxnSpLocks/>
            <a:stCxn id="139" idx="3"/>
            <a:endCxn id="119" idx="1"/>
          </p:cNvCxnSpPr>
          <p:nvPr/>
        </p:nvCxnSpPr>
        <p:spPr>
          <a:xfrm>
            <a:off x="1497426" y="3916500"/>
            <a:ext cx="129811" cy="233580"/>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xmlns="" id="{2D56FC46-4ED5-4AD8-BEC1-2C16010FBF0B}"/>
              </a:ext>
            </a:extLst>
          </p:cNvPr>
          <p:cNvCxnSpPr>
            <a:cxnSpLocks/>
            <a:stCxn id="118" idx="3"/>
            <a:endCxn id="101" idx="1"/>
          </p:cNvCxnSpPr>
          <p:nvPr/>
        </p:nvCxnSpPr>
        <p:spPr>
          <a:xfrm flipV="1">
            <a:off x="2076399" y="2369140"/>
            <a:ext cx="317678" cy="1515850"/>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52" name="직선 화살표 연결선 151">
            <a:extLst>
              <a:ext uri="{FF2B5EF4-FFF2-40B4-BE49-F238E27FC236}">
                <a16:creationId xmlns:a16="http://schemas.microsoft.com/office/drawing/2014/main" xmlns="" id="{9F154042-D1FB-4CBB-B904-C10A8FC4EEB2}"/>
              </a:ext>
            </a:extLst>
          </p:cNvPr>
          <p:cNvCxnSpPr>
            <a:cxnSpLocks/>
          </p:cNvCxnSpPr>
          <p:nvPr/>
        </p:nvCxnSpPr>
        <p:spPr>
          <a:xfrm>
            <a:off x="3350913" y="2696308"/>
            <a:ext cx="0" cy="476471"/>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53" name="연결선: 구부러짐 152">
            <a:extLst>
              <a:ext uri="{FF2B5EF4-FFF2-40B4-BE49-F238E27FC236}">
                <a16:creationId xmlns:a16="http://schemas.microsoft.com/office/drawing/2014/main" xmlns="" id="{A57635D7-6619-438A-8C41-A37A5FC67BF0}"/>
              </a:ext>
            </a:extLst>
          </p:cNvPr>
          <p:cNvCxnSpPr>
            <a:cxnSpLocks/>
            <a:stCxn id="104" idx="1"/>
            <a:endCxn id="102" idx="1"/>
          </p:cNvCxnSpPr>
          <p:nvPr/>
        </p:nvCxnSpPr>
        <p:spPr>
          <a:xfrm rot="10800000">
            <a:off x="2394077" y="2668813"/>
            <a:ext cx="5682" cy="2013002"/>
          </a:xfrm>
          <a:prstGeom prst="curvedConnector3">
            <a:avLst>
              <a:gd name="adj1" fmla="val 412323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xmlns="" id="{67343638-5998-4269-B53D-14A8E49A1662}"/>
              </a:ext>
            </a:extLst>
          </p:cNvPr>
          <p:cNvCxnSpPr>
            <a:cxnSpLocks/>
          </p:cNvCxnSpPr>
          <p:nvPr/>
        </p:nvCxnSpPr>
        <p:spPr>
          <a:xfrm flipH="1" flipV="1">
            <a:off x="2103357" y="3394934"/>
            <a:ext cx="762" cy="772869"/>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xmlns="" id="{2904F146-7182-4571-86E0-FED31E7CA1F4}"/>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1873364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8C75EE39-ED3D-4996-B700-D20E08250981}"/>
              </a:ext>
            </a:extLst>
          </p:cNvPr>
          <p:cNvSpPr>
            <a:spLocks noGrp="1"/>
          </p:cNvSpPr>
          <p:nvPr>
            <p:ph type="title"/>
          </p:nvPr>
        </p:nvSpPr>
        <p:spPr>
          <a:xfrm>
            <a:off x="271556" y="376112"/>
            <a:ext cx="9361300" cy="553998"/>
          </a:xfrm>
        </p:spPr>
        <p:txBody>
          <a:bodyPr/>
          <a:lstStyle/>
          <a:p>
            <a:r>
              <a:rPr lang="en-US" altLang="ko-KR" dirty="0"/>
              <a:t>3D </a:t>
            </a:r>
            <a:r>
              <a:rPr lang="en-US" altLang="ko-KR" dirty="0" err="1"/>
              <a:t>Unet</a:t>
            </a:r>
            <a:r>
              <a:rPr lang="en-US" altLang="ko-KR" dirty="0"/>
              <a:t>: Process</a:t>
            </a:r>
            <a:endParaRPr lang="ko-KR" altLang="en-US" dirty="0"/>
          </a:p>
        </p:txBody>
      </p:sp>
      <p:sp>
        <p:nvSpPr>
          <p:cNvPr id="9" name="화살표: 오른쪽 8">
            <a:extLst>
              <a:ext uri="{FF2B5EF4-FFF2-40B4-BE49-F238E27FC236}">
                <a16:creationId xmlns:a16="http://schemas.microsoft.com/office/drawing/2014/main" xmlns="" id="{6C98D92F-8B88-43F3-B79F-BA4581CA31D0}"/>
              </a:ext>
            </a:extLst>
          </p:cNvPr>
          <p:cNvSpPr/>
          <p:nvPr/>
        </p:nvSpPr>
        <p:spPr>
          <a:xfrm>
            <a:off x="6639354" y="4900887"/>
            <a:ext cx="504070"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사각형: 둥근 모서리 10">
            <a:extLst>
              <a:ext uri="{FF2B5EF4-FFF2-40B4-BE49-F238E27FC236}">
                <a16:creationId xmlns:a16="http://schemas.microsoft.com/office/drawing/2014/main" xmlns="" id="{840DB0D4-8B23-4EE7-97E8-4251FC869211}"/>
              </a:ext>
            </a:extLst>
          </p:cNvPr>
          <p:cNvSpPr/>
          <p:nvPr/>
        </p:nvSpPr>
        <p:spPr>
          <a:xfrm>
            <a:off x="1634635" y="320433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Dataset(h5)</a:t>
            </a:r>
            <a:endParaRPr lang="ko-KR" altLang="en-US" dirty="0"/>
          </a:p>
        </p:txBody>
      </p:sp>
      <p:sp>
        <p:nvSpPr>
          <p:cNvPr id="12" name="사각형: 둥근 모서리 11">
            <a:extLst>
              <a:ext uri="{FF2B5EF4-FFF2-40B4-BE49-F238E27FC236}">
                <a16:creationId xmlns:a16="http://schemas.microsoft.com/office/drawing/2014/main" xmlns="" id="{17D414D0-DD33-42DE-B37E-405D60EA71DF}"/>
              </a:ext>
            </a:extLst>
          </p:cNvPr>
          <p:cNvSpPr/>
          <p:nvPr/>
        </p:nvSpPr>
        <p:spPr>
          <a:xfrm>
            <a:off x="1634635" y="458116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Data</a:t>
            </a:r>
            <a:endParaRPr lang="ko-KR" altLang="en-US" dirty="0"/>
          </a:p>
        </p:txBody>
      </p:sp>
      <p:sp>
        <p:nvSpPr>
          <p:cNvPr id="13" name="사각형: 둥근 모서리 12">
            <a:extLst>
              <a:ext uri="{FF2B5EF4-FFF2-40B4-BE49-F238E27FC236}">
                <a16:creationId xmlns:a16="http://schemas.microsoft.com/office/drawing/2014/main" xmlns="" id="{C66E2CAE-B3F1-449A-8649-600F8D090B1C}"/>
              </a:ext>
            </a:extLst>
          </p:cNvPr>
          <p:cNvSpPr/>
          <p:nvPr/>
        </p:nvSpPr>
        <p:spPr>
          <a:xfrm>
            <a:off x="4808186" y="458116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Model</a:t>
            </a:r>
            <a:endParaRPr lang="ko-KR" altLang="en-US" dirty="0"/>
          </a:p>
        </p:txBody>
      </p:sp>
      <p:sp>
        <p:nvSpPr>
          <p:cNvPr id="14" name="사각형: 둥근 모서리 13">
            <a:extLst>
              <a:ext uri="{FF2B5EF4-FFF2-40B4-BE49-F238E27FC236}">
                <a16:creationId xmlns:a16="http://schemas.microsoft.com/office/drawing/2014/main" xmlns="" id="{F37DF142-92BF-404E-A3BE-B8440D6911B2}"/>
              </a:ext>
            </a:extLst>
          </p:cNvPr>
          <p:cNvSpPr/>
          <p:nvPr/>
        </p:nvSpPr>
        <p:spPr>
          <a:xfrm>
            <a:off x="7380427" y="458116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Predict</a:t>
            </a:r>
            <a:endParaRPr lang="ko-KR" altLang="en-US" dirty="0"/>
          </a:p>
        </p:txBody>
      </p:sp>
      <p:sp>
        <p:nvSpPr>
          <p:cNvPr id="15" name="사각형: 둥근 모서리 14">
            <a:extLst>
              <a:ext uri="{FF2B5EF4-FFF2-40B4-BE49-F238E27FC236}">
                <a16:creationId xmlns:a16="http://schemas.microsoft.com/office/drawing/2014/main" xmlns="" id="{25884005-75F5-4CD4-B8D4-E06867B1CB0A}"/>
              </a:ext>
            </a:extLst>
          </p:cNvPr>
          <p:cNvSpPr/>
          <p:nvPr/>
        </p:nvSpPr>
        <p:spPr>
          <a:xfrm>
            <a:off x="1634635" y="1778859"/>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Raw</a:t>
            </a:r>
          </a:p>
          <a:p>
            <a:pPr algn="ctr"/>
            <a:r>
              <a:rPr lang="en-US" altLang="ko-KR" dirty="0"/>
              <a:t>Dataset</a:t>
            </a:r>
            <a:endParaRPr lang="ko-KR" altLang="en-US" dirty="0"/>
          </a:p>
        </p:txBody>
      </p:sp>
      <p:sp>
        <p:nvSpPr>
          <p:cNvPr id="16" name="화살표: 아래쪽 15">
            <a:extLst>
              <a:ext uri="{FF2B5EF4-FFF2-40B4-BE49-F238E27FC236}">
                <a16:creationId xmlns:a16="http://schemas.microsoft.com/office/drawing/2014/main" xmlns="" id="{E8F8AD02-4CB5-423C-AB1C-3817774B047D}"/>
              </a:ext>
            </a:extLst>
          </p:cNvPr>
          <p:cNvSpPr/>
          <p:nvPr/>
        </p:nvSpPr>
        <p:spPr>
          <a:xfrm>
            <a:off x="2216215" y="2852920"/>
            <a:ext cx="432060" cy="288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화살표: 아래쪽 16">
            <a:extLst>
              <a:ext uri="{FF2B5EF4-FFF2-40B4-BE49-F238E27FC236}">
                <a16:creationId xmlns:a16="http://schemas.microsoft.com/office/drawing/2014/main" xmlns="" id="{B42CA583-588B-4B29-AE29-0D6889E56B95}"/>
              </a:ext>
            </a:extLst>
          </p:cNvPr>
          <p:cNvSpPr/>
          <p:nvPr/>
        </p:nvSpPr>
        <p:spPr>
          <a:xfrm>
            <a:off x="2216215" y="4244477"/>
            <a:ext cx="432060" cy="288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화살표: 위로 구부러짐 18">
            <a:extLst>
              <a:ext uri="{FF2B5EF4-FFF2-40B4-BE49-F238E27FC236}">
                <a16:creationId xmlns:a16="http://schemas.microsoft.com/office/drawing/2014/main" xmlns="" id="{45B3B381-6201-4ECA-9F19-729387EB1B23}"/>
              </a:ext>
            </a:extLst>
          </p:cNvPr>
          <p:cNvSpPr/>
          <p:nvPr/>
        </p:nvSpPr>
        <p:spPr>
          <a:xfrm rot="10800000" flipV="1">
            <a:off x="5280019" y="5670073"/>
            <a:ext cx="2952409" cy="927367"/>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4" name="그룹 23">
            <a:extLst>
              <a:ext uri="{FF2B5EF4-FFF2-40B4-BE49-F238E27FC236}">
                <a16:creationId xmlns:a16="http://schemas.microsoft.com/office/drawing/2014/main" xmlns="" id="{278DBC8D-1CAF-49A7-BEFF-837F653832EC}"/>
              </a:ext>
            </a:extLst>
          </p:cNvPr>
          <p:cNvGrpSpPr/>
          <p:nvPr/>
        </p:nvGrpSpPr>
        <p:grpSpPr>
          <a:xfrm>
            <a:off x="3367990" y="4900887"/>
            <a:ext cx="2304319" cy="1696554"/>
            <a:chOff x="2287837" y="4900887"/>
            <a:chExt cx="2304319" cy="1696554"/>
          </a:xfrm>
        </p:grpSpPr>
        <p:sp>
          <p:nvSpPr>
            <p:cNvPr id="8" name="화살표: 오른쪽 7">
              <a:extLst>
                <a:ext uri="{FF2B5EF4-FFF2-40B4-BE49-F238E27FC236}">
                  <a16:creationId xmlns:a16="http://schemas.microsoft.com/office/drawing/2014/main" xmlns="" id="{6BFDD639-B760-422D-A2F2-0B72AE7808B4}"/>
                </a:ext>
              </a:extLst>
            </p:cNvPr>
            <p:cNvSpPr/>
            <p:nvPr/>
          </p:nvSpPr>
          <p:spPr>
            <a:xfrm>
              <a:off x="2287837" y="4900887"/>
              <a:ext cx="946186"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위로 굽음 19">
              <a:extLst>
                <a:ext uri="{FF2B5EF4-FFF2-40B4-BE49-F238E27FC236}">
                  <a16:creationId xmlns:a16="http://schemas.microsoft.com/office/drawing/2014/main" xmlns="" id="{EAB0AD16-AD0F-4877-BF57-6807E6F132D1}"/>
                </a:ext>
              </a:extLst>
            </p:cNvPr>
            <p:cNvSpPr/>
            <p:nvPr/>
          </p:nvSpPr>
          <p:spPr>
            <a:xfrm rot="5400000">
              <a:off x="2817782" y="4823067"/>
              <a:ext cx="1604478" cy="1944270"/>
            </a:xfrm>
            <a:prstGeom prst="bentUpArrow">
              <a:avLst>
                <a:gd name="adj1" fmla="val 13244"/>
                <a:gd name="adj2" fmla="val 13181"/>
                <a:gd name="adj3" fmla="val 128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Box 20">
            <a:extLst>
              <a:ext uri="{FF2B5EF4-FFF2-40B4-BE49-F238E27FC236}">
                <a16:creationId xmlns:a16="http://schemas.microsoft.com/office/drawing/2014/main" xmlns="" id="{FE32F939-8750-422C-A382-031FD7119D8C}"/>
              </a:ext>
            </a:extLst>
          </p:cNvPr>
          <p:cNvSpPr txBox="1"/>
          <p:nvPr/>
        </p:nvSpPr>
        <p:spPr>
          <a:xfrm>
            <a:off x="4160098" y="4639361"/>
            <a:ext cx="216030" cy="338554"/>
          </a:xfrm>
          <a:prstGeom prst="rect">
            <a:avLst/>
          </a:prstGeom>
          <a:noFill/>
        </p:spPr>
        <p:txBody>
          <a:bodyPr wrap="square" rtlCol="0">
            <a:spAutoFit/>
          </a:bodyPr>
          <a:lstStyle/>
          <a:p>
            <a:pPr algn="ctr"/>
            <a:r>
              <a:rPr lang="en-US" altLang="ko-KR" sz="1600" dirty="0"/>
              <a:t>X</a:t>
            </a:r>
            <a:endParaRPr lang="ko-KR" altLang="en-US" sz="1600" dirty="0"/>
          </a:p>
        </p:txBody>
      </p:sp>
      <p:sp>
        <p:nvSpPr>
          <p:cNvPr id="22" name="TextBox 21">
            <a:extLst>
              <a:ext uri="{FF2B5EF4-FFF2-40B4-BE49-F238E27FC236}">
                <a16:creationId xmlns:a16="http://schemas.microsoft.com/office/drawing/2014/main" xmlns="" id="{F0C5F019-E8D0-4045-B169-BF3A91F9C462}"/>
              </a:ext>
            </a:extLst>
          </p:cNvPr>
          <p:cNvSpPr txBox="1"/>
          <p:nvPr/>
        </p:nvSpPr>
        <p:spPr>
          <a:xfrm>
            <a:off x="5280018" y="6021360"/>
            <a:ext cx="216030" cy="338554"/>
          </a:xfrm>
          <a:prstGeom prst="rect">
            <a:avLst/>
          </a:prstGeom>
          <a:noFill/>
        </p:spPr>
        <p:txBody>
          <a:bodyPr wrap="square" rtlCol="0">
            <a:spAutoFit/>
          </a:bodyPr>
          <a:lstStyle/>
          <a:p>
            <a:pPr algn="ctr"/>
            <a:r>
              <a:rPr lang="en-US" altLang="ko-KR" sz="1600" dirty="0"/>
              <a:t>Y</a:t>
            </a:r>
            <a:endParaRPr lang="ko-KR" altLang="en-US" sz="1600" dirty="0"/>
          </a:p>
        </p:txBody>
      </p:sp>
      <p:sp>
        <p:nvSpPr>
          <p:cNvPr id="51" name="TextBox 50">
            <a:extLst>
              <a:ext uri="{FF2B5EF4-FFF2-40B4-BE49-F238E27FC236}">
                <a16:creationId xmlns:a16="http://schemas.microsoft.com/office/drawing/2014/main" xmlns="" id="{31A2D1C1-D175-418B-AD29-5071E413CD9B}"/>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2658730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8C75EE39-ED3D-4996-B700-D20E08250981}"/>
              </a:ext>
            </a:extLst>
          </p:cNvPr>
          <p:cNvSpPr>
            <a:spLocks noGrp="1"/>
          </p:cNvSpPr>
          <p:nvPr>
            <p:ph type="title"/>
          </p:nvPr>
        </p:nvSpPr>
        <p:spPr>
          <a:xfrm>
            <a:off x="271556" y="376112"/>
            <a:ext cx="9361300" cy="553998"/>
          </a:xfrm>
        </p:spPr>
        <p:txBody>
          <a:bodyPr/>
          <a:lstStyle/>
          <a:p>
            <a:r>
              <a:rPr lang="en-US" altLang="ko-KR" dirty="0"/>
              <a:t>3D </a:t>
            </a:r>
            <a:r>
              <a:rPr lang="en-US" altLang="ko-KR" dirty="0" err="1"/>
              <a:t>Unet</a:t>
            </a:r>
            <a:r>
              <a:rPr lang="en-US" altLang="ko-KR" dirty="0"/>
              <a:t>: Hurdles</a:t>
            </a:r>
            <a:endParaRPr lang="ko-KR" altLang="en-US" dirty="0"/>
          </a:p>
        </p:txBody>
      </p:sp>
      <p:sp>
        <p:nvSpPr>
          <p:cNvPr id="9" name="화살표: 오른쪽 8">
            <a:extLst>
              <a:ext uri="{FF2B5EF4-FFF2-40B4-BE49-F238E27FC236}">
                <a16:creationId xmlns:a16="http://schemas.microsoft.com/office/drawing/2014/main" xmlns="" id="{6C98D92F-8B88-43F3-B79F-BA4581CA31D0}"/>
              </a:ext>
            </a:extLst>
          </p:cNvPr>
          <p:cNvSpPr/>
          <p:nvPr/>
        </p:nvSpPr>
        <p:spPr>
          <a:xfrm>
            <a:off x="5559201" y="4900887"/>
            <a:ext cx="504070"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사각형: 둥근 모서리 10">
            <a:extLst>
              <a:ext uri="{FF2B5EF4-FFF2-40B4-BE49-F238E27FC236}">
                <a16:creationId xmlns:a16="http://schemas.microsoft.com/office/drawing/2014/main" xmlns="" id="{840DB0D4-8B23-4EE7-97E8-4251FC869211}"/>
              </a:ext>
            </a:extLst>
          </p:cNvPr>
          <p:cNvSpPr/>
          <p:nvPr/>
        </p:nvSpPr>
        <p:spPr>
          <a:xfrm>
            <a:off x="554482" y="320433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Dataset(h5)</a:t>
            </a:r>
            <a:endParaRPr lang="ko-KR" altLang="en-US" dirty="0"/>
          </a:p>
        </p:txBody>
      </p:sp>
      <p:sp>
        <p:nvSpPr>
          <p:cNvPr id="12" name="사각형: 둥근 모서리 11">
            <a:extLst>
              <a:ext uri="{FF2B5EF4-FFF2-40B4-BE49-F238E27FC236}">
                <a16:creationId xmlns:a16="http://schemas.microsoft.com/office/drawing/2014/main" xmlns="" id="{17D414D0-DD33-42DE-B37E-405D60EA71DF}"/>
              </a:ext>
            </a:extLst>
          </p:cNvPr>
          <p:cNvSpPr/>
          <p:nvPr/>
        </p:nvSpPr>
        <p:spPr>
          <a:xfrm>
            <a:off x="554482" y="458116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Data</a:t>
            </a:r>
            <a:endParaRPr lang="ko-KR" altLang="en-US" dirty="0"/>
          </a:p>
        </p:txBody>
      </p:sp>
      <p:sp>
        <p:nvSpPr>
          <p:cNvPr id="13" name="사각형: 둥근 모서리 12">
            <a:extLst>
              <a:ext uri="{FF2B5EF4-FFF2-40B4-BE49-F238E27FC236}">
                <a16:creationId xmlns:a16="http://schemas.microsoft.com/office/drawing/2014/main" xmlns="" id="{C66E2CAE-B3F1-449A-8649-600F8D090B1C}"/>
              </a:ext>
            </a:extLst>
          </p:cNvPr>
          <p:cNvSpPr/>
          <p:nvPr/>
        </p:nvSpPr>
        <p:spPr>
          <a:xfrm>
            <a:off x="3728033" y="458116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Model</a:t>
            </a:r>
            <a:endParaRPr lang="ko-KR" altLang="en-US" dirty="0"/>
          </a:p>
        </p:txBody>
      </p:sp>
      <p:sp>
        <p:nvSpPr>
          <p:cNvPr id="14" name="사각형: 둥근 모서리 13">
            <a:extLst>
              <a:ext uri="{FF2B5EF4-FFF2-40B4-BE49-F238E27FC236}">
                <a16:creationId xmlns:a16="http://schemas.microsoft.com/office/drawing/2014/main" xmlns="" id="{F37DF142-92BF-404E-A3BE-B8440D6911B2}"/>
              </a:ext>
            </a:extLst>
          </p:cNvPr>
          <p:cNvSpPr/>
          <p:nvPr/>
        </p:nvSpPr>
        <p:spPr>
          <a:xfrm>
            <a:off x="6300274" y="458116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Predict</a:t>
            </a:r>
            <a:endParaRPr lang="ko-KR" altLang="en-US" dirty="0"/>
          </a:p>
        </p:txBody>
      </p:sp>
      <p:sp>
        <p:nvSpPr>
          <p:cNvPr id="15" name="사각형: 둥근 모서리 14">
            <a:extLst>
              <a:ext uri="{FF2B5EF4-FFF2-40B4-BE49-F238E27FC236}">
                <a16:creationId xmlns:a16="http://schemas.microsoft.com/office/drawing/2014/main" xmlns="" id="{25884005-75F5-4CD4-B8D4-E06867B1CB0A}"/>
              </a:ext>
            </a:extLst>
          </p:cNvPr>
          <p:cNvSpPr/>
          <p:nvPr/>
        </p:nvSpPr>
        <p:spPr>
          <a:xfrm>
            <a:off x="554482" y="1778859"/>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Raw</a:t>
            </a:r>
          </a:p>
          <a:p>
            <a:pPr algn="ctr"/>
            <a:r>
              <a:rPr lang="en-US" altLang="ko-KR" dirty="0"/>
              <a:t>Dataset</a:t>
            </a:r>
            <a:endParaRPr lang="ko-KR" altLang="en-US" dirty="0"/>
          </a:p>
        </p:txBody>
      </p:sp>
      <p:sp>
        <p:nvSpPr>
          <p:cNvPr id="16" name="화살표: 아래쪽 15">
            <a:extLst>
              <a:ext uri="{FF2B5EF4-FFF2-40B4-BE49-F238E27FC236}">
                <a16:creationId xmlns:a16="http://schemas.microsoft.com/office/drawing/2014/main" xmlns="" id="{E8F8AD02-4CB5-423C-AB1C-3817774B047D}"/>
              </a:ext>
            </a:extLst>
          </p:cNvPr>
          <p:cNvSpPr/>
          <p:nvPr/>
        </p:nvSpPr>
        <p:spPr>
          <a:xfrm>
            <a:off x="1136062" y="2852920"/>
            <a:ext cx="432060" cy="288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화살표: 아래쪽 16">
            <a:extLst>
              <a:ext uri="{FF2B5EF4-FFF2-40B4-BE49-F238E27FC236}">
                <a16:creationId xmlns:a16="http://schemas.microsoft.com/office/drawing/2014/main" xmlns="" id="{B42CA583-588B-4B29-AE29-0D6889E56B95}"/>
              </a:ext>
            </a:extLst>
          </p:cNvPr>
          <p:cNvSpPr/>
          <p:nvPr/>
        </p:nvSpPr>
        <p:spPr>
          <a:xfrm>
            <a:off x="1136062" y="4244477"/>
            <a:ext cx="432060" cy="288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화살표: 위로 구부러짐 18">
            <a:extLst>
              <a:ext uri="{FF2B5EF4-FFF2-40B4-BE49-F238E27FC236}">
                <a16:creationId xmlns:a16="http://schemas.microsoft.com/office/drawing/2014/main" xmlns="" id="{45B3B381-6201-4ECA-9F19-729387EB1B23}"/>
              </a:ext>
            </a:extLst>
          </p:cNvPr>
          <p:cNvSpPr/>
          <p:nvPr/>
        </p:nvSpPr>
        <p:spPr>
          <a:xfrm rot="10800000" flipV="1">
            <a:off x="4199866" y="5670073"/>
            <a:ext cx="2952409" cy="927367"/>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4" name="그룹 23">
            <a:extLst>
              <a:ext uri="{FF2B5EF4-FFF2-40B4-BE49-F238E27FC236}">
                <a16:creationId xmlns:a16="http://schemas.microsoft.com/office/drawing/2014/main" xmlns="" id="{278DBC8D-1CAF-49A7-BEFF-837F653832EC}"/>
              </a:ext>
            </a:extLst>
          </p:cNvPr>
          <p:cNvGrpSpPr/>
          <p:nvPr/>
        </p:nvGrpSpPr>
        <p:grpSpPr>
          <a:xfrm>
            <a:off x="2287837" y="4900887"/>
            <a:ext cx="2304319" cy="1696554"/>
            <a:chOff x="2287837" y="4900887"/>
            <a:chExt cx="2304319" cy="1696554"/>
          </a:xfrm>
        </p:grpSpPr>
        <p:sp>
          <p:nvSpPr>
            <p:cNvPr id="8" name="화살표: 오른쪽 7">
              <a:extLst>
                <a:ext uri="{FF2B5EF4-FFF2-40B4-BE49-F238E27FC236}">
                  <a16:creationId xmlns:a16="http://schemas.microsoft.com/office/drawing/2014/main" xmlns="" id="{6BFDD639-B760-422D-A2F2-0B72AE7808B4}"/>
                </a:ext>
              </a:extLst>
            </p:cNvPr>
            <p:cNvSpPr/>
            <p:nvPr/>
          </p:nvSpPr>
          <p:spPr>
            <a:xfrm>
              <a:off x="2287837" y="4900887"/>
              <a:ext cx="946186"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위로 굽음 19">
              <a:extLst>
                <a:ext uri="{FF2B5EF4-FFF2-40B4-BE49-F238E27FC236}">
                  <a16:creationId xmlns:a16="http://schemas.microsoft.com/office/drawing/2014/main" xmlns="" id="{EAB0AD16-AD0F-4877-BF57-6807E6F132D1}"/>
                </a:ext>
              </a:extLst>
            </p:cNvPr>
            <p:cNvSpPr/>
            <p:nvPr/>
          </p:nvSpPr>
          <p:spPr>
            <a:xfrm rot="5400000">
              <a:off x="2817782" y="4823067"/>
              <a:ext cx="1604478" cy="1944270"/>
            </a:xfrm>
            <a:prstGeom prst="bentUpArrow">
              <a:avLst>
                <a:gd name="adj1" fmla="val 13244"/>
                <a:gd name="adj2" fmla="val 13181"/>
                <a:gd name="adj3" fmla="val 128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Box 20">
            <a:extLst>
              <a:ext uri="{FF2B5EF4-FFF2-40B4-BE49-F238E27FC236}">
                <a16:creationId xmlns:a16="http://schemas.microsoft.com/office/drawing/2014/main" xmlns="" id="{FE32F939-8750-422C-A382-031FD7119D8C}"/>
              </a:ext>
            </a:extLst>
          </p:cNvPr>
          <p:cNvSpPr txBox="1"/>
          <p:nvPr/>
        </p:nvSpPr>
        <p:spPr>
          <a:xfrm>
            <a:off x="3079945" y="4639361"/>
            <a:ext cx="216030" cy="338554"/>
          </a:xfrm>
          <a:prstGeom prst="rect">
            <a:avLst/>
          </a:prstGeom>
          <a:noFill/>
        </p:spPr>
        <p:txBody>
          <a:bodyPr wrap="square" rtlCol="0">
            <a:spAutoFit/>
          </a:bodyPr>
          <a:lstStyle/>
          <a:p>
            <a:pPr algn="ctr"/>
            <a:r>
              <a:rPr lang="en-US" altLang="ko-KR" sz="1600" dirty="0"/>
              <a:t>X</a:t>
            </a:r>
            <a:endParaRPr lang="ko-KR" altLang="en-US" sz="1600" dirty="0"/>
          </a:p>
        </p:txBody>
      </p:sp>
      <p:sp>
        <p:nvSpPr>
          <p:cNvPr id="22" name="TextBox 21">
            <a:extLst>
              <a:ext uri="{FF2B5EF4-FFF2-40B4-BE49-F238E27FC236}">
                <a16:creationId xmlns:a16="http://schemas.microsoft.com/office/drawing/2014/main" xmlns="" id="{F0C5F019-E8D0-4045-B169-BF3A91F9C462}"/>
              </a:ext>
            </a:extLst>
          </p:cNvPr>
          <p:cNvSpPr txBox="1"/>
          <p:nvPr/>
        </p:nvSpPr>
        <p:spPr>
          <a:xfrm>
            <a:off x="4199865" y="6021360"/>
            <a:ext cx="216030" cy="338554"/>
          </a:xfrm>
          <a:prstGeom prst="rect">
            <a:avLst/>
          </a:prstGeom>
          <a:noFill/>
        </p:spPr>
        <p:txBody>
          <a:bodyPr wrap="square" rtlCol="0">
            <a:spAutoFit/>
          </a:bodyPr>
          <a:lstStyle/>
          <a:p>
            <a:pPr algn="ctr"/>
            <a:r>
              <a:rPr lang="en-US" altLang="ko-KR" sz="1600" dirty="0"/>
              <a:t>Y</a:t>
            </a:r>
            <a:endParaRPr lang="ko-KR" altLang="en-US" sz="1600" dirty="0"/>
          </a:p>
        </p:txBody>
      </p:sp>
      <p:sp>
        <p:nvSpPr>
          <p:cNvPr id="23" name="화살표: 아래쪽 22">
            <a:extLst>
              <a:ext uri="{FF2B5EF4-FFF2-40B4-BE49-F238E27FC236}">
                <a16:creationId xmlns:a16="http://schemas.microsoft.com/office/drawing/2014/main" xmlns="" id="{C62BB358-896A-4068-9BE7-F3C51AA1D37B}"/>
              </a:ext>
            </a:extLst>
          </p:cNvPr>
          <p:cNvSpPr/>
          <p:nvPr/>
        </p:nvSpPr>
        <p:spPr>
          <a:xfrm>
            <a:off x="1136062" y="2854345"/>
            <a:ext cx="432060" cy="288040"/>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xmlns="" id="{791DACC5-275F-4D37-9031-9EAFDE9444DA}"/>
              </a:ext>
            </a:extLst>
          </p:cNvPr>
          <p:cNvSpPr/>
          <p:nvPr/>
        </p:nvSpPr>
        <p:spPr>
          <a:xfrm>
            <a:off x="3678810" y="1734590"/>
            <a:ext cx="4264852" cy="2275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2400" b="1" dirty="0">
                <a:solidFill>
                  <a:schemeClr val="tx1"/>
                </a:solidFill>
              </a:rPr>
              <a:t>Preprocessing</a:t>
            </a:r>
            <a:endParaRPr lang="en-US" altLang="ko-KR" b="1" dirty="0">
              <a:solidFill>
                <a:schemeClr val="tx1"/>
              </a:solidFill>
            </a:endParaRPr>
          </a:p>
          <a:p>
            <a:pPr marL="285750" indent="-285750">
              <a:buFont typeface="Wingdings" panose="05000000000000000000" pitchFamily="2" charset="2"/>
              <a:buChar char="v"/>
            </a:pPr>
            <a:endParaRPr lang="en-US" altLang="ko-KR" b="1" dirty="0">
              <a:solidFill>
                <a:schemeClr val="tx1"/>
              </a:solidFill>
            </a:endParaRPr>
          </a:p>
          <a:p>
            <a:pPr marL="285750" indent="-285750">
              <a:lnSpc>
                <a:spcPct val="120000"/>
              </a:lnSpc>
              <a:buFont typeface="Wingdings" panose="05000000000000000000" pitchFamily="2" charset="2"/>
              <a:buChar char="v"/>
            </a:pPr>
            <a:r>
              <a:rPr lang="en-US" altLang="ko-KR" b="1" dirty="0">
                <a:solidFill>
                  <a:schemeClr val="tx1"/>
                </a:solidFill>
              </a:rPr>
              <a:t>Reading .</a:t>
            </a:r>
            <a:r>
              <a:rPr lang="en-US" altLang="ko-KR" b="1" dirty="0" err="1">
                <a:solidFill>
                  <a:schemeClr val="tx1"/>
                </a:solidFill>
              </a:rPr>
              <a:t>nii</a:t>
            </a:r>
            <a:r>
              <a:rPr lang="en-US" altLang="ko-KR" b="1" dirty="0">
                <a:solidFill>
                  <a:schemeClr val="tx1"/>
                </a:solidFill>
              </a:rPr>
              <a:t> images</a:t>
            </a:r>
          </a:p>
          <a:p>
            <a:pPr marL="285750" indent="-285750">
              <a:lnSpc>
                <a:spcPct val="120000"/>
              </a:lnSpc>
              <a:buFont typeface="Wingdings" panose="05000000000000000000" pitchFamily="2" charset="2"/>
              <a:buChar char="v"/>
            </a:pPr>
            <a:r>
              <a:rPr lang="en-US" altLang="ko-KR" b="1" dirty="0">
                <a:solidFill>
                  <a:schemeClr val="tx1"/>
                </a:solidFill>
              </a:rPr>
              <a:t>Creating h5 file</a:t>
            </a:r>
          </a:p>
          <a:p>
            <a:pPr marL="285750" indent="-285750">
              <a:lnSpc>
                <a:spcPct val="120000"/>
              </a:lnSpc>
              <a:buFont typeface="Wingdings" panose="05000000000000000000" pitchFamily="2" charset="2"/>
              <a:buChar char="v"/>
            </a:pPr>
            <a:r>
              <a:rPr lang="en-US" altLang="ko-KR" b="1" dirty="0">
                <a:solidFill>
                  <a:schemeClr val="tx1"/>
                </a:solidFill>
              </a:rPr>
              <a:t>N4Biasfield correction</a:t>
            </a:r>
          </a:p>
          <a:p>
            <a:pPr marL="285750" indent="-285750">
              <a:lnSpc>
                <a:spcPct val="120000"/>
              </a:lnSpc>
              <a:buFont typeface="Wingdings" panose="05000000000000000000" pitchFamily="2" charset="2"/>
              <a:buChar char="v"/>
            </a:pPr>
            <a:r>
              <a:rPr lang="en-US" altLang="ko-KR" b="1" dirty="0">
                <a:solidFill>
                  <a:schemeClr val="tx1"/>
                </a:solidFill>
              </a:rPr>
              <a:t>Normalization, Resizing</a:t>
            </a:r>
          </a:p>
        </p:txBody>
      </p:sp>
      <p:sp>
        <p:nvSpPr>
          <p:cNvPr id="51" name="TextBox 50">
            <a:extLst>
              <a:ext uri="{FF2B5EF4-FFF2-40B4-BE49-F238E27FC236}">
                <a16:creationId xmlns:a16="http://schemas.microsoft.com/office/drawing/2014/main" xmlns="" id="{31A2D1C1-D175-418B-AD29-5071E413CD9B}"/>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grpSp>
        <p:nvGrpSpPr>
          <p:cNvPr id="53" name="그룹 52">
            <a:extLst>
              <a:ext uri="{FF2B5EF4-FFF2-40B4-BE49-F238E27FC236}">
                <a16:creationId xmlns:a16="http://schemas.microsoft.com/office/drawing/2014/main" xmlns="" id="{7351E3A0-2F6F-40D1-9A93-5E7EED70D0FB}"/>
              </a:ext>
            </a:extLst>
          </p:cNvPr>
          <p:cNvGrpSpPr/>
          <p:nvPr/>
        </p:nvGrpSpPr>
        <p:grpSpPr>
          <a:xfrm>
            <a:off x="2410620" y="1836056"/>
            <a:ext cx="6801231" cy="2536680"/>
            <a:chOff x="2289123" y="1610847"/>
            <a:chExt cx="6801231" cy="2162668"/>
          </a:xfrm>
        </p:grpSpPr>
        <p:sp>
          <p:nvSpPr>
            <p:cNvPr id="48" name="직사각형 47">
              <a:extLst>
                <a:ext uri="{FF2B5EF4-FFF2-40B4-BE49-F238E27FC236}">
                  <a16:creationId xmlns:a16="http://schemas.microsoft.com/office/drawing/2014/main" xmlns="" id="{6E810CCB-9DC0-4843-A8E6-2F59B90D09E8}"/>
                </a:ext>
              </a:extLst>
            </p:cNvPr>
            <p:cNvSpPr/>
            <p:nvPr/>
          </p:nvSpPr>
          <p:spPr>
            <a:xfrm>
              <a:off x="2289123" y="1610847"/>
              <a:ext cx="6801231" cy="2162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3" name="그룹 42">
              <a:extLst>
                <a:ext uri="{FF2B5EF4-FFF2-40B4-BE49-F238E27FC236}">
                  <a16:creationId xmlns:a16="http://schemas.microsoft.com/office/drawing/2014/main" xmlns="" id="{7567066B-F936-4A84-97EB-BA432B859E53}"/>
                </a:ext>
              </a:extLst>
            </p:cNvPr>
            <p:cNvGrpSpPr/>
            <p:nvPr/>
          </p:nvGrpSpPr>
          <p:grpSpPr>
            <a:xfrm>
              <a:off x="2600655" y="1856485"/>
              <a:ext cx="6268054" cy="1364816"/>
              <a:chOff x="2844470" y="2612255"/>
              <a:chExt cx="6268054" cy="1364816"/>
            </a:xfrm>
          </p:grpSpPr>
          <p:pic>
            <p:nvPicPr>
              <p:cNvPr id="3074" name="Picture 2" descr="Releases · PyTables/PyTables · GitHub">
                <a:extLst>
                  <a:ext uri="{FF2B5EF4-FFF2-40B4-BE49-F238E27FC236}">
                    <a16:creationId xmlns:a16="http://schemas.microsoft.com/office/drawing/2014/main" xmlns="" id="{1F108D9B-7379-4C09-A32F-C88596427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9865" y="2694926"/>
                <a:ext cx="1826610" cy="8038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iBabel | Open neuroscience">
                <a:extLst>
                  <a:ext uri="{FF2B5EF4-FFF2-40B4-BE49-F238E27FC236}">
                    <a16:creationId xmlns:a16="http://schemas.microsoft.com/office/drawing/2014/main" xmlns="" id="{1EF81D61-8539-4E3B-B09D-6271CEA4E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7842" y="2712703"/>
                <a:ext cx="1094376" cy="951632"/>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xmlns="" id="{FBA0E516-5404-4B6E-88BE-B88B5D05B78F}"/>
                  </a:ext>
                </a:extLst>
              </p:cNvPr>
              <p:cNvSpPr txBox="1"/>
              <p:nvPr/>
            </p:nvSpPr>
            <p:spPr>
              <a:xfrm>
                <a:off x="2844470" y="3607739"/>
                <a:ext cx="1167748" cy="369332"/>
              </a:xfrm>
              <a:prstGeom prst="rect">
                <a:avLst/>
              </a:prstGeom>
              <a:noFill/>
            </p:spPr>
            <p:txBody>
              <a:bodyPr wrap="square" rtlCol="0">
                <a:spAutoFit/>
              </a:bodyPr>
              <a:lstStyle/>
              <a:p>
                <a:pPr algn="ctr"/>
                <a:r>
                  <a:rPr lang="en-US" altLang="ko-KR" b="1" dirty="0" err="1"/>
                  <a:t>nibabel</a:t>
                </a:r>
                <a:endParaRPr lang="ko-KR" altLang="en-US" b="1" dirty="0"/>
              </a:p>
            </p:txBody>
          </p:sp>
          <p:sp>
            <p:nvSpPr>
              <p:cNvPr id="41" name="TextBox 40">
                <a:extLst>
                  <a:ext uri="{FF2B5EF4-FFF2-40B4-BE49-F238E27FC236}">
                    <a16:creationId xmlns:a16="http://schemas.microsoft.com/office/drawing/2014/main" xmlns="" id="{CA8749C2-673A-4987-9732-597856C1A2B3}"/>
                  </a:ext>
                </a:extLst>
              </p:cNvPr>
              <p:cNvSpPr txBox="1"/>
              <p:nvPr/>
            </p:nvSpPr>
            <p:spPr>
              <a:xfrm>
                <a:off x="4529296" y="3607739"/>
                <a:ext cx="1167748" cy="369332"/>
              </a:xfrm>
              <a:prstGeom prst="rect">
                <a:avLst/>
              </a:prstGeom>
              <a:noFill/>
            </p:spPr>
            <p:txBody>
              <a:bodyPr wrap="square" rtlCol="0">
                <a:spAutoFit/>
              </a:bodyPr>
              <a:lstStyle/>
              <a:p>
                <a:pPr algn="ctr"/>
                <a:r>
                  <a:rPr lang="en-US" altLang="ko-KR" b="1" dirty="0" err="1"/>
                  <a:t>Pytables</a:t>
                </a:r>
                <a:endParaRPr lang="ko-KR" altLang="en-US" b="1" dirty="0"/>
              </a:p>
            </p:txBody>
          </p:sp>
          <p:pic>
            <p:nvPicPr>
              <p:cNvPr id="40" name="그림 39">
                <a:extLst>
                  <a:ext uri="{FF2B5EF4-FFF2-40B4-BE49-F238E27FC236}">
                    <a16:creationId xmlns:a16="http://schemas.microsoft.com/office/drawing/2014/main" xmlns="" id="{C2E30AE5-3C3A-4258-9AD7-4736AA89E335}"/>
                  </a:ext>
                </a:extLst>
              </p:cNvPr>
              <p:cNvPicPr>
                <a:picLocks noChangeAspect="1"/>
              </p:cNvPicPr>
              <p:nvPr/>
            </p:nvPicPr>
            <p:blipFill>
              <a:blip r:embed="rId4"/>
              <a:stretch>
                <a:fillRect/>
              </a:stretch>
            </p:blipFill>
            <p:spPr>
              <a:xfrm>
                <a:off x="6214122" y="2712703"/>
                <a:ext cx="1466891" cy="951632"/>
              </a:xfrm>
              <a:prstGeom prst="rect">
                <a:avLst/>
              </a:prstGeom>
            </p:spPr>
          </p:pic>
          <p:pic>
            <p:nvPicPr>
              <p:cNvPr id="3078" name="Picture 6" descr="SimpleITK - KitwarePublic">
                <a:extLst>
                  <a:ext uri="{FF2B5EF4-FFF2-40B4-BE49-F238E27FC236}">
                    <a16:creationId xmlns:a16="http://schemas.microsoft.com/office/drawing/2014/main" xmlns="" id="{49327E1D-1091-435E-AF76-51037D3D47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6056" y="2612255"/>
                <a:ext cx="1152527" cy="115252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xmlns="" id="{01994968-1C23-4CAF-B541-8E969272F15F}"/>
                  </a:ext>
                </a:extLst>
              </p:cNvPr>
              <p:cNvSpPr txBox="1"/>
              <p:nvPr/>
            </p:nvSpPr>
            <p:spPr>
              <a:xfrm>
                <a:off x="6363693" y="3607739"/>
                <a:ext cx="1167748" cy="369332"/>
              </a:xfrm>
              <a:prstGeom prst="rect">
                <a:avLst/>
              </a:prstGeom>
              <a:noFill/>
            </p:spPr>
            <p:txBody>
              <a:bodyPr wrap="square" rtlCol="0">
                <a:spAutoFit/>
              </a:bodyPr>
              <a:lstStyle/>
              <a:p>
                <a:pPr algn="ctr"/>
                <a:r>
                  <a:rPr lang="en-US" altLang="ko-KR" b="1" dirty="0"/>
                  <a:t>ANTs</a:t>
                </a:r>
                <a:endParaRPr lang="ko-KR" altLang="en-US" b="1" dirty="0"/>
              </a:p>
            </p:txBody>
          </p:sp>
          <p:sp>
            <p:nvSpPr>
              <p:cNvPr id="46" name="TextBox 45">
                <a:extLst>
                  <a:ext uri="{FF2B5EF4-FFF2-40B4-BE49-F238E27FC236}">
                    <a16:creationId xmlns:a16="http://schemas.microsoft.com/office/drawing/2014/main" xmlns="" id="{64A6E625-D96D-45B6-95D5-1D773C09D795}"/>
                  </a:ext>
                </a:extLst>
              </p:cNvPr>
              <p:cNvSpPr txBox="1"/>
              <p:nvPr/>
            </p:nvSpPr>
            <p:spPr>
              <a:xfrm>
                <a:off x="7944776" y="3607739"/>
                <a:ext cx="1167748" cy="369332"/>
              </a:xfrm>
              <a:prstGeom prst="rect">
                <a:avLst/>
              </a:prstGeom>
              <a:noFill/>
            </p:spPr>
            <p:txBody>
              <a:bodyPr wrap="square" rtlCol="0">
                <a:spAutoFit/>
              </a:bodyPr>
              <a:lstStyle/>
              <a:p>
                <a:pPr algn="ctr"/>
                <a:r>
                  <a:rPr lang="en-US" altLang="ko-KR" b="1" dirty="0" err="1"/>
                  <a:t>Sitk</a:t>
                </a:r>
                <a:endParaRPr lang="ko-KR" altLang="en-US" b="1" dirty="0"/>
              </a:p>
            </p:txBody>
          </p:sp>
        </p:grpSp>
        <p:sp>
          <p:nvSpPr>
            <p:cNvPr id="50" name="TextBox 49">
              <a:extLst>
                <a:ext uri="{FF2B5EF4-FFF2-40B4-BE49-F238E27FC236}">
                  <a16:creationId xmlns:a16="http://schemas.microsoft.com/office/drawing/2014/main" xmlns="" id="{A1B67C80-AB72-4B3C-8B6B-2BE0AEE15837}"/>
                </a:ext>
              </a:extLst>
            </p:cNvPr>
            <p:cNvSpPr txBox="1"/>
            <p:nvPr/>
          </p:nvSpPr>
          <p:spPr>
            <a:xfrm>
              <a:off x="4285481" y="3221301"/>
              <a:ext cx="2866794" cy="369332"/>
            </a:xfrm>
            <a:prstGeom prst="rect">
              <a:avLst/>
            </a:prstGeom>
            <a:noFill/>
          </p:spPr>
          <p:txBody>
            <a:bodyPr wrap="square" rtlCol="0">
              <a:spAutoFit/>
            </a:bodyPr>
            <a:lstStyle/>
            <a:p>
              <a:pPr algn="ctr"/>
              <a:r>
                <a:rPr lang="en-US" altLang="ko-KR" b="1" dirty="0"/>
                <a:t>Unfamiliar </a:t>
              </a:r>
              <a:r>
                <a:rPr lang="en-US" altLang="ko-KR" b="1" dirty="0" err="1"/>
                <a:t>liararies</a:t>
              </a:r>
              <a:endParaRPr lang="ko-KR" altLang="en-US" b="1" dirty="0"/>
            </a:p>
          </p:txBody>
        </p:sp>
      </p:grpSp>
    </p:spTree>
    <p:extLst>
      <p:ext uri="{BB962C8B-B14F-4D97-AF65-F5344CB8AC3E}">
        <p14:creationId xmlns:p14="http://schemas.microsoft.com/office/powerpoint/2010/main" val="109089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8C75EE39-ED3D-4996-B700-D20E08250981}"/>
              </a:ext>
            </a:extLst>
          </p:cNvPr>
          <p:cNvSpPr>
            <a:spLocks noGrp="1"/>
          </p:cNvSpPr>
          <p:nvPr>
            <p:ph type="title"/>
          </p:nvPr>
        </p:nvSpPr>
        <p:spPr>
          <a:xfrm>
            <a:off x="271556" y="376112"/>
            <a:ext cx="9361300" cy="553998"/>
          </a:xfrm>
        </p:spPr>
        <p:txBody>
          <a:bodyPr/>
          <a:lstStyle/>
          <a:p>
            <a:r>
              <a:rPr lang="en-US" altLang="ko-KR" dirty="0"/>
              <a:t>3D </a:t>
            </a:r>
            <a:r>
              <a:rPr lang="en-US" altLang="ko-KR" dirty="0" err="1"/>
              <a:t>Unet</a:t>
            </a:r>
            <a:r>
              <a:rPr lang="en-US" altLang="ko-KR" dirty="0"/>
              <a:t>: Hurdles</a:t>
            </a:r>
            <a:endParaRPr lang="ko-KR" altLang="en-US" dirty="0"/>
          </a:p>
        </p:txBody>
      </p:sp>
      <p:sp>
        <p:nvSpPr>
          <p:cNvPr id="9" name="화살표: 오른쪽 8">
            <a:extLst>
              <a:ext uri="{FF2B5EF4-FFF2-40B4-BE49-F238E27FC236}">
                <a16:creationId xmlns:a16="http://schemas.microsoft.com/office/drawing/2014/main" xmlns="" id="{6C98D92F-8B88-43F3-B79F-BA4581CA31D0}"/>
              </a:ext>
            </a:extLst>
          </p:cNvPr>
          <p:cNvSpPr/>
          <p:nvPr/>
        </p:nvSpPr>
        <p:spPr>
          <a:xfrm>
            <a:off x="5559201" y="4900887"/>
            <a:ext cx="504070"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사각형: 둥근 모서리 10">
            <a:extLst>
              <a:ext uri="{FF2B5EF4-FFF2-40B4-BE49-F238E27FC236}">
                <a16:creationId xmlns:a16="http://schemas.microsoft.com/office/drawing/2014/main" xmlns="" id="{840DB0D4-8B23-4EE7-97E8-4251FC869211}"/>
              </a:ext>
            </a:extLst>
          </p:cNvPr>
          <p:cNvSpPr/>
          <p:nvPr/>
        </p:nvSpPr>
        <p:spPr>
          <a:xfrm>
            <a:off x="554482" y="320433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Dataset(h5)</a:t>
            </a:r>
            <a:endParaRPr lang="ko-KR" altLang="en-US" dirty="0"/>
          </a:p>
        </p:txBody>
      </p:sp>
      <p:sp>
        <p:nvSpPr>
          <p:cNvPr id="12" name="사각형: 둥근 모서리 11">
            <a:extLst>
              <a:ext uri="{FF2B5EF4-FFF2-40B4-BE49-F238E27FC236}">
                <a16:creationId xmlns:a16="http://schemas.microsoft.com/office/drawing/2014/main" xmlns="" id="{17D414D0-DD33-42DE-B37E-405D60EA71DF}"/>
              </a:ext>
            </a:extLst>
          </p:cNvPr>
          <p:cNvSpPr/>
          <p:nvPr/>
        </p:nvSpPr>
        <p:spPr>
          <a:xfrm>
            <a:off x="554482" y="458116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Data</a:t>
            </a:r>
            <a:endParaRPr lang="ko-KR" altLang="en-US" dirty="0"/>
          </a:p>
        </p:txBody>
      </p:sp>
      <p:sp>
        <p:nvSpPr>
          <p:cNvPr id="13" name="사각형: 둥근 모서리 12">
            <a:extLst>
              <a:ext uri="{FF2B5EF4-FFF2-40B4-BE49-F238E27FC236}">
                <a16:creationId xmlns:a16="http://schemas.microsoft.com/office/drawing/2014/main" xmlns="" id="{C66E2CAE-B3F1-449A-8649-600F8D090B1C}"/>
              </a:ext>
            </a:extLst>
          </p:cNvPr>
          <p:cNvSpPr/>
          <p:nvPr/>
        </p:nvSpPr>
        <p:spPr>
          <a:xfrm>
            <a:off x="3728033" y="458116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Model</a:t>
            </a:r>
            <a:endParaRPr lang="ko-KR" altLang="en-US" dirty="0"/>
          </a:p>
        </p:txBody>
      </p:sp>
      <p:sp>
        <p:nvSpPr>
          <p:cNvPr id="14" name="사각형: 둥근 모서리 13">
            <a:extLst>
              <a:ext uri="{FF2B5EF4-FFF2-40B4-BE49-F238E27FC236}">
                <a16:creationId xmlns:a16="http://schemas.microsoft.com/office/drawing/2014/main" xmlns="" id="{F37DF142-92BF-404E-A3BE-B8440D6911B2}"/>
              </a:ext>
            </a:extLst>
          </p:cNvPr>
          <p:cNvSpPr/>
          <p:nvPr/>
        </p:nvSpPr>
        <p:spPr>
          <a:xfrm>
            <a:off x="6300274" y="458116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Predict</a:t>
            </a:r>
            <a:endParaRPr lang="ko-KR" altLang="en-US" dirty="0"/>
          </a:p>
        </p:txBody>
      </p:sp>
      <p:sp>
        <p:nvSpPr>
          <p:cNvPr id="15" name="사각형: 둥근 모서리 14">
            <a:extLst>
              <a:ext uri="{FF2B5EF4-FFF2-40B4-BE49-F238E27FC236}">
                <a16:creationId xmlns:a16="http://schemas.microsoft.com/office/drawing/2014/main" xmlns="" id="{25884005-75F5-4CD4-B8D4-E06867B1CB0A}"/>
              </a:ext>
            </a:extLst>
          </p:cNvPr>
          <p:cNvSpPr/>
          <p:nvPr/>
        </p:nvSpPr>
        <p:spPr>
          <a:xfrm>
            <a:off x="554482" y="1778859"/>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Raw</a:t>
            </a:r>
          </a:p>
          <a:p>
            <a:pPr algn="ctr"/>
            <a:r>
              <a:rPr lang="en-US" altLang="ko-KR" dirty="0"/>
              <a:t>Dataset</a:t>
            </a:r>
            <a:endParaRPr lang="ko-KR" altLang="en-US" dirty="0"/>
          </a:p>
        </p:txBody>
      </p:sp>
      <p:sp>
        <p:nvSpPr>
          <p:cNvPr id="16" name="화살표: 아래쪽 15">
            <a:extLst>
              <a:ext uri="{FF2B5EF4-FFF2-40B4-BE49-F238E27FC236}">
                <a16:creationId xmlns:a16="http://schemas.microsoft.com/office/drawing/2014/main" xmlns="" id="{E8F8AD02-4CB5-423C-AB1C-3817774B047D}"/>
              </a:ext>
            </a:extLst>
          </p:cNvPr>
          <p:cNvSpPr/>
          <p:nvPr/>
        </p:nvSpPr>
        <p:spPr>
          <a:xfrm>
            <a:off x="1136062" y="2852920"/>
            <a:ext cx="432060" cy="288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화살표: 아래쪽 16">
            <a:extLst>
              <a:ext uri="{FF2B5EF4-FFF2-40B4-BE49-F238E27FC236}">
                <a16:creationId xmlns:a16="http://schemas.microsoft.com/office/drawing/2014/main" xmlns="" id="{B42CA583-588B-4B29-AE29-0D6889E56B95}"/>
              </a:ext>
            </a:extLst>
          </p:cNvPr>
          <p:cNvSpPr/>
          <p:nvPr/>
        </p:nvSpPr>
        <p:spPr>
          <a:xfrm>
            <a:off x="1136062" y="4244477"/>
            <a:ext cx="432060" cy="288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화살표: 위로 구부러짐 18">
            <a:extLst>
              <a:ext uri="{FF2B5EF4-FFF2-40B4-BE49-F238E27FC236}">
                <a16:creationId xmlns:a16="http://schemas.microsoft.com/office/drawing/2014/main" xmlns="" id="{45B3B381-6201-4ECA-9F19-729387EB1B23}"/>
              </a:ext>
            </a:extLst>
          </p:cNvPr>
          <p:cNvSpPr/>
          <p:nvPr/>
        </p:nvSpPr>
        <p:spPr>
          <a:xfrm rot="10800000" flipV="1">
            <a:off x="4199866" y="5670073"/>
            <a:ext cx="2952409" cy="927367"/>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4" name="그룹 23">
            <a:extLst>
              <a:ext uri="{FF2B5EF4-FFF2-40B4-BE49-F238E27FC236}">
                <a16:creationId xmlns:a16="http://schemas.microsoft.com/office/drawing/2014/main" xmlns="" id="{278DBC8D-1CAF-49A7-BEFF-837F653832EC}"/>
              </a:ext>
            </a:extLst>
          </p:cNvPr>
          <p:cNvGrpSpPr/>
          <p:nvPr/>
        </p:nvGrpSpPr>
        <p:grpSpPr>
          <a:xfrm>
            <a:off x="2287837" y="4900887"/>
            <a:ext cx="2304319" cy="1696554"/>
            <a:chOff x="2287837" y="4900887"/>
            <a:chExt cx="2304319" cy="1696554"/>
          </a:xfrm>
        </p:grpSpPr>
        <p:sp>
          <p:nvSpPr>
            <p:cNvPr id="8" name="화살표: 오른쪽 7">
              <a:extLst>
                <a:ext uri="{FF2B5EF4-FFF2-40B4-BE49-F238E27FC236}">
                  <a16:creationId xmlns:a16="http://schemas.microsoft.com/office/drawing/2014/main" xmlns="" id="{6BFDD639-B760-422D-A2F2-0B72AE7808B4}"/>
                </a:ext>
              </a:extLst>
            </p:cNvPr>
            <p:cNvSpPr/>
            <p:nvPr/>
          </p:nvSpPr>
          <p:spPr>
            <a:xfrm>
              <a:off x="2287837" y="4900887"/>
              <a:ext cx="946186"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위로 굽음 19">
              <a:extLst>
                <a:ext uri="{FF2B5EF4-FFF2-40B4-BE49-F238E27FC236}">
                  <a16:creationId xmlns:a16="http://schemas.microsoft.com/office/drawing/2014/main" xmlns="" id="{EAB0AD16-AD0F-4877-BF57-6807E6F132D1}"/>
                </a:ext>
              </a:extLst>
            </p:cNvPr>
            <p:cNvSpPr/>
            <p:nvPr/>
          </p:nvSpPr>
          <p:spPr>
            <a:xfrm rot="5400000">
              <a:off x="2817782" y="4823067"/>
              <a:ext cx="1604478" cy="1944270"/>
            </a:xfrm>
            <a:prstGeom prst="bentUpArrow">
              <a:avLst>
                <a:gd name="adj1" fmla="val 13244"/>
                <a:gd name="adj2" fmla="val 13181"/>
                <a:gd name="adj3" fmla="val 128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Box 20">
            <a:extLst>
              <a:ext uri="{FF2B5EF4-FFF2-40B4-BE49-F238E27FC236}">
                <a16:creationId xmlns:a16="http://schemas.microsoft.com/office/drawing/2014/main" xmlns="" id="{FE32F939-8750-422C-A382-031FD7119D8C}"/>
              </a:ext>
            </a:extLst>
          </p:cNvPr>
          <p:cNvSpPr txBox="1"/>
          <p:nvPr/>
        </p:nvSpPr>
        <p:spPr>
          <a:xfrm>
            <a:off x="3079945" y="4639361"/>
            <a:ext cx="216030" cy="338554"/>
          </a:xfrm>
          <a:prstGeom prst="rect">
            <a:avLst/>
          </a:prstGeom>
          <a:noFill/>
        </p:spPr>
        <p:txBody>
          <a:bodyPr wrap="square" rtlCol="0">
            <a:spAutoFit/>
          </a:bodyPr>
          <a:lstStyle/>
          <a:p>
            <a:pPr algn="ctr"/>
            <a:r>
              <a:rPr lang="en-US" altLang="ko-KR" sz="1600" dirty="0"/>
              <a:t>X</a:t>
            </a:r>
            <a:endParaRPr lang="ko-KR" altLang="en-US" sz="1600" dirty="0"/>
          </a:p>
        </p:txBody>
      </p:sp>
      <p:sp>
        <p:nvSpPr>
          <p:cNvPr id="22" name="TextBox 21">
            <a:extLst>
              <a:ext uri="{FF2B5EF4-FFF2-40B4-BE49-F238E27FC236}">
                <a16:creationId xmlns:a16="http://schemas.microsoft.com/office/drawing/2014/main" xmlns="" id="{F0C5F019-E8D0-4045-B169-BF3A91F9C462}"/>
              </a:ext>
            </a:extLst>
          </p:cNvPr>
          <p:cNvSpPr txBox="1"/>
          <p:nvPr/>
        </p:nvSpPr>
        <p:spPr>
          <a:xfrm>
            <a:off x="4199865" y="6021360"/>
            <a:ext cx="216030" cy="338554"/>
          </a:xfrm>
          <a:prstGeom prst="rect">
            <a:avLst/>
          </a:prstGeom>
          <a:noFill/>
        </p:spPr>
        <p:txBody>
          <a:bodyPr wrap="square" rtlCol="0">
            <a:spAutoFit/>
          </a:bodyPr>
          <a:lstStyle/>
          <a:p>
            <a:pPr algn="ctr"/>
            <a:r>
              <a:rPr lang="en-US" altLang="ko-KR" sz="1600" dirty="0"/>
              <a:t>Y</a:t>
            </a:r>
            <a:endParaRPr lang="ko-KR" altLang="en-US" sz="1600" dirty="0"/>
          </a:p>
        </p:txBody>
      </p:sp>
      <p:sp>
        <p:nvSpPr>
          <p:cNvPr id="23" name="화살표: 아래쪽 22">
            <a:extLst>
              <a:ext uri="{FF2B5EF4-FFF2-40B4-BE49-F238E27FC236}">
                <a16:creationId xmlns:a16="http://schemas.microsoft.com/office/drawing/2014/main" xmlns="" id="{C62BB358-896A-4068-9BE7-F3C51AA1D37B}"/>
              </a:ext>
            </a:extLst>
          </p:cNvPr>
          <p:cNvSpPr/>
          <p:nvPr/>
        </p:nvSpPr>
        <p:spPr>
          <a:xfrm>
            <a:off x="1136062" y="2854345"/>
            <a:ext cx="432060" cy="288040"/>
          </a:xfrm>
          <a:prstGeom prst="downArrow">
            <a:avLst/>
          </a:prstGeom>
          <a:solidFill>
            <a:srgbClr val="023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9" name="그룹 28">
            <a:extLst>
              <a:ext uri="{FF2B5EF4-FFF2-40B4-BE49-F238E27FC236}">
                <a16:creationId xmlns:a16="http://schemas.microsoft.com/office/drawing/2014/main" xmlns="" id="{4B83CEDE-2A63-4978-B3E3-CF17F786D08B}"/>
              </a:ext>
            </a:extLst>
          </p:cNvPr>
          <p:cNvGrpSpPr/>
          <p:nvPr/>
        </p:nvGrpSpPr>
        <p:grpSpPr>
          <a:xfrm>
            <a:off x="2287837" y="4900887"/>
            <a:ext cx="2304319" cy="1696554"/>
            <a:chOff x="2287837" y="4900887"/>
            <a:chExt cx="2304319" cy="1696554"/>
          </a:xfrm>
          <a:solidFill>
            <a:srgbClr val="FF0000"/>
          </a:solidFill>
        </p:grpSpPr>
        <p:sp>
          <p:nvSpPr>
            <p:cNvPr id="30" name="화살표: 오른쪽 29">
              <a:extLst>
                <a:ext uri="{FF2B5EF4-FFF2-40B4-BE49-F238E27FC236}">
                  <a16:creationId xmlns:a16="http://schemas.microsoft.com/office/drawing/2014/main" xmlns="" id="{FF0D7509-4490-4E85-AEAA-DBFB079509B9}"/>
                </a:ext>
              </a:extLst>
            </p:cNvPr>
            <p:cNvSpPr/>
            <p:nvPr/>
          </p:nvSpPr>
          <p:spPr>
            <a:xfrm>
              <a:off x="2287837" y="4900887"/>
              <a:ext cx="946186" cy="369332"/>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위로 굽음 30">
              <a:extLst>
                <a:ext uri="{FF2B5EF4-FFF2-40B4-BE49-F238E27FC236}">
                  <a16:creationId xmlns:a16="http://schemas.microsoft.com/office/drawing/2014/main" xmlns="" id="{ABD71B5B-F864-437E-8CD3-4738D2B7A900}"/>
                </a:ext>
              </a:extLst>
            </p:cNvPr>
            <p:cNvSpPr/>
            <p:nvPr/>
          </p:nvSpPr>
          <p:spPr>
            <a:xfrm rot="5400000">
              <a:off x="2817782" y="4823067"/>
              <a:ext cx="1604478" cy="1944270"/>
            </a:xfrm>
            <a:prstGeom prst="bentUpArrow">
              <a:avLst>
                <a:gd name="adj1" fmla="val 13244"/>
                <a:gd name="adj2" fmla="val 13181"/>
                <a:gd name="adj3" fmla="val 128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2" name="화살표: 아래쪽 31">
            <a:extLst>
              <a:ext uri="{FF2B5EF4-FFF2-40B4-BE49-F238E27FC236}">
                <a16:creationId xmlns:a16="http://schemas.microsoft.com/office/drawing/2014/main" xmlns="" id="{95201E3E-3FD6-40AF-930C-6806FD057B27}"/>
              </a:ext>
            </a:extLst>
          </p:cNvPr>
          <p:cNvSpPr/>
          <p:nvPr/>
        </p:nvSpPr>
        <p:spPr>
          <a:xfrm>
            <a:off x="1136062" y="4244477"/>
            <a:ext cx="432060" cy="28804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3" name="그림 32">
            <a:extLst>
              <a:ext uri="{FF2B5EF4-FFF2-40B4-BE49-F238E27FC236}">
                <a16:creationId xmlns:a16="http://schemas.microsoft.com/office/drawing/2014/main" xmlns="" id="{9F5E68EF-0BD3-4F14-A55A-B1AF8495D8B4}"/>
              </a:ext>
            </a:extLst>
          </p:cNvPr>
          <p:cNvPicPr>
            <a:picLocks noChangeAspect="1"/>
          </p:cNvPicPr>
          <p:nvPr/>
        </p:nvPicPr>
        <p:blipFill rotWithShape="1">
          <a:blip r:embed="rId2"/>
          <a:srcRect t="16910" r="8302"/>
          <a:stretch/>
        </p:blipFill>
        <p:spPr>
          <a:xfrm>
            <a:off x="2371464" y="3688686"/>
            <a:ext cx="7240676" cy="553998"/>
          </a:xfrm>
          <a:prstGeom prst="rect">
            <a:avLst/>
          </a:prstGeom>
        </p:spPr>
      </p:pic>
      <p:sp>
        <p:nvSpPr>
          <p:cNvPr id="34" name="곱하기 기호 33">
            <a:extLst>
              <a:ext uri="{FF2B5EF4-FFF2-40B4-BE49-F238E27FC236}">
                <a16:creationId xmlns:a16="http://schemas.microsoft.com/office/drawing/2014/main" xmlns="" id="{A1E0ACF9-08E1-4275-94F5-C7499AEB661B}"/>
              </a:ext>
            </a:extLst>
          </p:cNvPr>
          <p:cNvSpPr/>
          <p:nvPr/>
        </p:nvSpPr>
        <p:spPr>
          <a:xfrm>
            <a:off x="4952206" y="2895538"/>
            <a:ext cx="2088290" cy="2088290"/>
          </a:xfrm>
          <a:prstGeom prst="mathMultiply">
            <a:avLst>
              <a:gd name="adj1" fmla="val 9436"/>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xmlns="" id="{D49D091B-8CED-4775-B270-34CCCA31C8D9}"/>
              </a:ext>
            </a:extLst>
          </p:cNvPr>
          <p:cNvSpPr/>
          <p:nvPr/>
        </p:nvSpPr>
        <p:spPr>
          <a:xfrm>
            <a:off x="3678810" y="1808401"/>
            <a:ext cx="4264852" cy="167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2400" b="1" dirty="0" err="1">
                <a:solidFill>
                  <a:schemeClr val="tx1"/>
                </a:solidFill>
              </a:rPr>
              <a:t>Datagenerator</a:t>
            </a:r>
            <a:endParaRPr lang="en-US" altLang="ko-KR" sz="2400" b="1" dirty="0">
              <a:solidFill>
                <a:schemeClr val="tx1"/>
              </a:solidFill>
            </a:endParaRPr>
          </a:p>
          <a:p>
            <a:pPr algn="ctr"/>
            <a:endParaRPr lang="en-US" altLang="ko-KR" b="1" dirty="0">
              <a:solidFill>
                <a:schemeClr val="tx1"/>
              </a:solidFill>
            </a:endParaRPr>
          </a:p>
          <a:p>
            <a:pPr marL="285750" indent="-285750">
              <a:lnSpc>
                <a:spcPct val="120000"/>
              </a:lnSpc>
              <a:buFont typeface="Wingdings" panose="05000000000000000000" pitchFamily="2" charset="2"/>
              <a:buChar char="v"/>
            </a:pPr>
            <a:r>
              <a:rPr lang="en-US" altLang="ko-KR" b="1" dirty="0">
                <a:solidFill>
                  <a:schemeClr val="tx1"/>
                </a:solidFill>
              </a:rPr>
              <a:t>Read data</a:t>
            </a:r>
          </a:p>
          <a:p>
            <a:pPr marL="285750" indent="-285750">
              <a:lnSpc>
                <a:spcPct val="120000"/>
              </a:lnSpc>
              <a:buFont typeface="Wingdings" panose="05000000000000000000" pitchFamily="2" charset="2"/>
              <a:buChar char="v"/>
            </a:pPr>
            <a:r>
              <a:rPr lang="en-US" altLang="ko-KR" b="1" dirty="0">
                <a:solidFill>
                  <a:schemeClr val="tx1"/>
                </a:solidFill>
              </a:rPr>
              <a:t>Create</a:t>
            </a:r>
            <a:r>
              <a:rPr lang="en-US" altLang="ko-KR" dirty="0">
                <a:solidFill>
                  <a:schemeClr val="tx1"/>
                </a:solidFill>
              </a:rPr>
              <a:t> </a:t>
            </a:r>
            <a:r>
              <a:rPr lang="en-US" altLang="ko-KR" b="1" dirty="0">
                <a:solidFill>
                  <a:schemeClr val="tx1"/>
                </a:solidFill>
              </a:rPr>
              <a:t>patches</a:t>
            </a:r>
          </a:p>
          <a:p>
            <a:pPr marL="285750" indent="-285750">
              <a:lnSpc>
                <a:spcPct val="120000"/>
              </a:lnSpc>
              <a:buFont typeface="Wingdings" panose="05000000000000000000" pitchFamily="2" charset="2"/>
              <a:buChar char="v"/>
            </a:pPr>
            <a:r>
              <a:rPr lang="en-US" altLang="ko-KR" b="1" dirty="0">
                <a:solidFill>
                  <a:schemeClr val="tx1"/>
                </a:solidFill>
              </a:rPr>
              <a:t>Augment images</a:t>
            </a:r>
          </a:p>
        </p:txBody>
      </p:sp>
      <p:sp>
        <p:nvSpPr>
          <p:cNvPr id="26" name="TextBox 25">
            <a:extLst>
              <a:ext uri="{FF2B5EF4-FFF2-40B4-BE49-F238E27FC236}">
                <a16:creationId xmlns:a16="http://schemas.microsoft.com/office/drawing/2014/main" xmlns="" id="{6304F68D-92A5-4EE7-B925-4473667385C0}"/>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144367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8C75EE39-ED3D-4996-B700-D20E08250981}"/>
              </a:ext>
            </a:extLst>
          </p:cNvPr>
          <p:cNvSpPr>
            <a:spLocks noGrp="1"/>
          </p:cNvSpPr>
          <p:nvPr>
            <p:ph type="title"/>
          </p:nvPr>
        </p:nvSpPr>
        <p:spPr>
          <a:xfrm>
            <a:off x="271556" y="376112"/>
            <a:ext cx="9361300" cy="553998"/>
          </a:xfrm>
        </p:spPr>
        <p:txBody>
          <a:bodyPr/>
          <a:lstStyle/>
          <a:p>
            <a:r>
              <a:rPr lang="en-US" altLang="ko-KR" dirty="0"/>
              <a:t>3D </a:t>
            </a:r>
            <a:r>
              <a:rPr lang="en-US" altLang="ko-KR" dirty="0" err="1"/>
              <a:t>Unet</a:t>
            </a:r>
            <a:r>
              <a:rPr lang="en-US" altLang="ko-KR" dirty="0"/>
              <a:t>: Model</a:t>
            </a:r>
            <a:endParaRPr lang="ko-KR" altLang="en-US" dirty="0"/>
          </a:p>
        </p:txBody>
      </p:sp>
      <p:pic>
        <p:nvPicPr>
          <p:cNvPr id="4" name="그림 3">
            <a:extLst>
              <a:ext uri="{FF2B5EF4-FFF2-40B4-BE49-F238E27FC236}">
                <a16:creationId xmlns:a16="http://schemas.microsoft.com/office/drawing/2014/main" xmlns="" id="{FAE1CE95-C11E-48F4-89F1-42C5D60779B8}"/>
              </a:ext>
            </a:extLst>
          </p:cNvPr>
          <p:cNvPicPr>
            <a:picLocks noChangeAspect="1"/>
          </p:cNvPicPr>
          <p:nvPr/>
        </p:nvPicPr>
        <p:blipFill>
          <a:blip r:embed="rId2"/>
          <a:stretch>
            <a:fillRect/>
          </a:stretch>
        </p:blipFill>
        <p:spPr>
          <a:xfrm>
            <a:off x="919645" y="1988800"/>
            <a:ext cx="8065122" cy="3557294"/>
          </a:xfrm>
          <a:prstGeom prst="rect">
            <a:avLst/>
          </a:prstGeom>
        </p:spPr>
      </p:pic>
      <p:sp>
        <p:nvSpPr>
          <p:cNvPr id="5" name="TextBox 4">
            <a:extLst>
              <a:ext uri="{FF2B5EF4-FFF2-40B4-BE49-F238E27FC236}">
                <a16:creationId xmlns:a16="http://schemas.microsoft.com/office/drawing/2014/main" xmlns="" id="{1FD4D8DD-9EBA-4032-B404-FC13494FBF75}"/>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1354483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033712A-34C2-42D3-9392-85880E570EC7}"/>
              </a:ext>
            </a:extLst>
          </p:cNvPr>
          <p:cNvSpPr>
            <a:spLocks noGrp="1"/>
          </p:cNvSpPr>
          <p:nvPr>
            <p:ph type="title"/>
          </p:nvPr>
        </p:nvSpPr>
        <p:spPr>
          <a:xfrm>
            <a:off x="271556" y="376112"/>
            <a:ext cx="8857230" cy="553998"/>
          </a:xfrm>
        </p:spPr>
        <p:txBody>
          <a:bodyPr/>
          <a:lstStyle/>
          <a:p>
            <a:r>
              <a:rPr lang="en-US" altLang="ko-KR" dirty="0"/>
              <a:t>3D </a:t>
            </a:r>
            <a:r>
              <a:rPr lang="en-US" altLang="ko-KR" dirty="0" err="1"/>
              <a:t>Unet</a:t>
            </a:r>
            <a:r>
              <a:rPr lang="en-US" altLang="ko-KR" dirty="0"/>
              <a:t>:</a:t>
            </a:r>
            <a:endParaRPr lang="ko-KR" altLang="en-US" dirty="0"/>
          </a:p>
        </p:txBody>
      </p:sp>
      <p:sp>
        <p:nvSpPr>
          <p:cNvPr id="9" name="TextBox 8">
            <a:extLst>
              <a:ext uri="{FF2B5EF4-FFF2-40B4-BE49-F238E27FC236}">
                <a16:creationId xmlns:a16="http://schemas.microsoft.com/office/drawing/2014/main" xmlns="" id="{3BF78D77-6796-4B03-AB11-DC691C9D255D}"/>
              </a:ext>
            </a:extLst>
          </p:cNvPr>
          <p:cNvSpPr txBox="1"/>
          <p:nvPr/>
        </p:nvSpPr>
        <p:spPr>
          <a:xfrm>
            <a:off x="487586" y="2109322"/>
            <a:ext cx="8929240" cy="1631216"/>
          </a:xfrm>
          <a:prstGeom prst="rect">
            <a:avLst/>
          </a:prstGeom>
          <a:noFill/>
        </p:spPr>
        <p:txBody>
          <a:bodyPr wrap="square" rtlCol="0">
            <a:spAutoFit/>
          </a:bodyPr>
          <a:lstStyle/>
          <a:p>
            <a:pPr algn="ctr"/>
            <a:r>
              <a:rPr lang="en-US" altLang="ko-KR" sz="2000" b="1" dirty="0"/>
              <a:t>Slightly modified wang et al.’s code</a:t>
            </a:r>
            <a:r>
              <a:rPr lang="ko-KR" altLang="en-US" sz="2000" b="1" dirty="0"/>
              <a:t> </a:t>
            </a:r>
            <a:r>
              <a:rPr lang="en-US" altLang="ko-KR" sz="2000" b="1" dirty="0"/>
              <a:t>and</a:t>
            </a:r>
            <a:r>
              <a:rPr lang="ko-KR" altLang="en-US" sz="2000" b="1" dirty="0"/>
              <a:t> </a:t>
            </a:r>
            <a:r>
              <a:rPr lang="en-US" altLang="ko-KR" sz="2000" b="1" dirty="0"/>
              <a:t>confirmed</a:t>
            </a:r>
            <a:r>
              <a:rPr lang="ko-KR" altLang="en-US" sz="2000" b="1" dirty="0"/>
              <a:t> </a:t>
            </a:r>
            <a:r>
              <a:rPr lang="en-US" altLang="ko-KR" sz="2000" b="1" dirty="0"/>
              <a:t>its</a:t>
            </a:r>
            <a:r>
              <a:rPr lang="ko-KR" altLang="en-US" sz="2000" b="1" dirty="0"/>
              <a:t> </a:t>
            </a:r>
            <a:r>
              <a:rPr lang="en-US" altLang="ko-KR" sz="2000" b="1" dirty="0"/>
              <a:t>validity</a:t>
            </a:r>
          </a:p>
          <a:p>
            <a:pPr algn="ctr"/>
            <a:endParaRPr lang="en-US" altLang="ko-KR" sz="2000" b="1" dirty="0"/>
          </a:p>
          <a:p>
            <a:pPr algn="ctr"/>
            <a:r>
              <a:rPr lang="en-US" altLang="ko-KR" sz="2000" b="1" dirty="0" err="1"/>
              <a:t>Tensorflow-gpu</a:t>
            </a:r>
            <a:r>
              <a:rPr lang="en-US" altLang="ko-KR" sz="2000" b="1" dirty="0"/>
              <a:t> 1.11 -&gt; Tensorflow2.2</a:t>
            </a:r>
          </a:p>
          <a:p>
            <a:pPr algn="ctr"/>
            <a:r>
              <a:rPr lang="en-US" altLang="ko-KR" sz="2000" b="1" dirty="0"/>
              <a:t>Linux -&gt; Linux &amp; Windows</a:t>
            </a:r>
          </a:p>
          <a:p>
            <a:pPr algn="ctr"/>
            <a:r>
              <a:rPr lang="en-US" altLang="ko-KR" sz="2000" b="1" dirty="0"/>
              <a:t>Achieved close-to-paper performance</a:t>
            </a:r>
          </a:p>
        </p:txBody>
      </p:sp>
      <p:sp>
        <p:nvSpPr>
          <p:cNvPr id="10" name="TextBox 9">
            <a:extLst>
              <a:ext uri="{FF2B5EF4-FFF2-40B4-BE49-F238E27FC236}">
                <a16:creationId xmlns:a16="http://schemas.microsoft.com/office/drawing/2014/main" xmlns="" id="{5D0C3971-7F8F-4DFC-9D31-5291C5129456}"/>
              </a:ext>
            </a:extLst>
          </p:cNvPr>
          <p:cNvSpPr txBox="1"/>
          <p:nvPr/>
        </p:nvSpPr>
        <p:spPr>
          <a:xfrm>
            <a:off x="2287836" y="5435998"/>
            <a:ext cx="5328740" cy="369332"/>
          </a:xfrm>
          <a:prstGeom prst="rect">
            <a:avLst/>
          </a:prstGeom>
          <a:noFill/>
        </p:spPr>
        <p:txBody>
          <a:bodyPr wrap="square" rtlCol="0">
            <a:spAutoFit/>
          </a:bodyPr>
          <a:lstStyle/>
          <a:p>
            <a:pPr algn="ctr"/>
            <a:r>
              <a:rPr lang="ko-KR" altLang="en-US" dirty="0"/>
              <a:t>움 짤 </a:t>
            </a:r>
            <a:r>
              <a:rPr lang="en-US" altLang="ko-KR" dirty="0"/>
              <a:t>or Table</a:t>
            </a:r>
            <a:endParaRPr lang="ko-KR" altLang="en-US" dirty="0"/>
          </a:p>
        </p:txBody>
      </p:sp>
      <p:sp>
        <p:nvSpPr>
          <p:cNvPr id="13" name="TextBox 12">
            <a:extLst>
              <a:ext uri="{FF2B5EF4-FFF2-40B4-BE49-F238E27FC236}">
                <a16:creationId xmlns:a16="http://schemas.microsoft.com/office/drawing/2014/main" xmlns="" id="{A219A265-A427-4E16-8E62-D6BAFDEBDE63}"/>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294271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495CEE2F-6607-4D48-8778-69ADAF743149}"/>
              </a:ext>
            </a:extLst>
          </p:cNvPr>
          <p:cNvSpPr>
            <a:spLocks noGrp="1"/>
          </p:cNvSpPr>
          <p:nvPr>
            <p:ph type="title"/>
          </p:nvPr>
        </p:nvSpPr>
        <p:spPr/>
        <p:txBody>
          <a:bodyPr/>
          <a:lstStyle/>
          <a:p>
            <a:endParaRPr lang="ko-KR" altLang="en-US"/>
          </a:p>
        </p:txBody>
      </p:sp>
      <p:graphicFrame>
        <p:nvGraphicFramePr>
          <p:cNvPr id="4" name="표 3">
            <a:extLst>
              <a:ext uri="{FF2B5EF4-FFF2-40B4-BE49-F238E27FC236}">
                <a16:creationId xmlns:a16="http://schemas.microsoft.com/office/drawing/2014/main" xmlns="" id="{5B1D02F0-B031-47D8-A2C8-FF26CE191E79}"/>
              </a:ext>
            </a:extLst>
          </p:cNvPr>
          <p:cNvGraphicFramePr>
            <a:graphicFrameLocks noGrp="1"/>
          </p:cNvGraphicFramePr>
          <p:nvPr>
            <p:extLst>
              <p:ext uri="{D42A27DB-BD31-4B8C-83A1-F6EECF244321}">
                <p14:modId xmlns:p14="http://schemas.microsoft.com/office/powerpoint/2010/main" val="2667554808"/>
              </p:ext>
            </p:extLst>
          </p:nvPr>
        </p:nvGraphicFramePr>
        <p:xfrm>
          <a:off x="3295976" y="4941210"/>
          <a:ext cx="2959228" cy="1257300"/>
        </p:xfrm>
        <a:graphic>
          <a:graphicData uri="http://schemas.openxmlformats.org/drawingml/2006/table">
            <a:tbl>
              <a:tblPr/>
              <a:tblGrid>
                <a:gridCol w="739807">
                  <a:extLst>
                    <a:ext uri="{9D8B030D-6E8A-4147-A177-3AD203B41FA5}">
                      <a16:colId xmlns:a16="http://schemas.microsoft.com/office/drawing/2014/main" xmlns="" val="3228901461"/>
                    </a:ext>
                  </a:extLst>
                </a:gridCol>
                <a:gridCol w="739807">
                  <a:extLst>
                    <a:ext uri="{9D8B030D-6E8A-4147-A177-3AD203B41FA5}">
                      <a16:colId xmlns:a16="http://schemas.microsoft.com/office/drawing/2014/main" xmlns="" val="1093864344"/>
                    </a:ext>
                  </a:extLst>
                </a:gridCol>
                <a:gridCol w="739807">
                  <a:extLst>
                    <a:ext uri="{9D8B030D-6E8A-4147-A177-3AD203B41FA5}">
                      <a16:colId xmlns:a16="http://schemas.microsoft.com/office/drawing/2014/main" xmlns="" val="3776167520"/>
                    </a:ext>
                  </a:extLst>
                </a:gridCol>
                <a:gridCol w="739807">
                  <a:extLst>
                    <a:ext uri="{9D8B030D-6E8A-4147-A177-3AD203B41FA5}">
                      <a16:colId xmlns:a16="http://schemas.microsoft.com/office/drawing/2014/main" xmlns="" val="2917226487"/>
                    </a:ext>
                  </a:extLst>
                </a:gridCol>
              </a:tblGrid>
              <a:tr h="209550">
                <a:tc>
                  <a:txBody>
                    <a:bodyPr/>
                    <a:lstStyle/>
                    <a:p>
                      <a:pPr algn="l"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Naomi(2D)</a:t>
                      </a:r>
                    </a:p>
                  </a:txBody>
                  <a:tcPr marL="9525" marR="9525" marT="9525" marB="0" anchor="ctr">
                    <a:lnL>
                      <a:noFill/>
                    </a:lnL>
                    <a:lnR>
                      <a:noFill/>
                    </a:lnR>
                    <a:lnT>
                      <a:noFill/>
                    </a:lnT>
                    <a:lnB>
                      <a:noFill/>
                    </a:lnB>
                  </a:tcPr>
                </a:tc>
                <a:tc>
                  <a:txBody>
                    <a:bodyPr/>
                    <a:lstStyle/>
                    <a:p>
                      <a:pPr algn="l" fontAlgn="ctr"/>
                      <a:r>
                        <a:rPr lang="en-US" sz="1100" b="0" i="0" u="none" strike="noStrike" dirty="0" err="1">
                          <a:solidFill>
                            <a:srgbClr val="000000"/>
                          </a:solidFill>
                          <a:effectLst/>
                          <a:latin typeface="맑은 고딕" panose="020B0503020000020004" pitchFamily="50" charset="-127"/>
                          <a:ea typeface="맑은 고딕" panose="020B0503020000020004" pitchFamily="50" charset="-127"/>
                        </a:rPr>
                        <a:t>Dice_ET</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tcPr>
                </a:tc>
                <a:tc>
                  <a:txBody>
                    <a:bodyPr/>
                    <a:lstStyle/>
                    <a:p>
                      <a:pPr algn="l" fontAlgn="ctr"/>
                      <a:r>
                        <a:rPr lang="en-US" sz="1100" b="0" i="0" u="none" strike="noStrike" dirty="0" err="1">
                          <a:solidFill>
                            <a:srgbClr val="000000"/>
                          </a:solidFill>
                          <a:effectLst/>
                          <a:latin typeface="맑은 고딕" panose="020B0503020000020004" pitchFamily="50" charset="-127"/>
                          <a:ea typeface="맑은 고딕" panose="020B0503020000020004" pitchFamily="50" charset="-127"/>
                        </a:rPr>
                        <a:t>Dice_WT</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tcPr>
                </a:tc>
                <a:tc>
                  <a:txBody>
                    <a:bodyPr/>
                    <a:lstStyle/>
                    <a:p>
                      <a:pPr algn="l" fontAlgn="ctr"/>
                      <a:r>
                        <a:rPr lang="en-US" sz="1100" b="0" i="0" u="none" strike="noStrike" dirty="0" err="1">
                          <a:solidFill>
                            <a:srgbClr val="000000"/>
                          </a:solidFill>
                          <a:effectLst/>
                          <a:latin typeface="맑은 고딕" panose="020B0503020000020004" pitchFamily="50" charset="-127"/>
                          <a:ea typeface="맑은 고딕" panose="020B0503020000020004" pitchFamily="50" charset="-127"/>
                        </a:rPr>
                        <a:t>Dice_TC</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tcPr>
                </a:tc>
                <a:extLst>
                  <a:ext uri="{0D108BD9-81ED-4DB2-BD59-A6C34878D82A}">
                    <a16:rowId xmlns:a16="http://schemas.microsoft.com/office/drawing/2014/main" xmlns="" val="3391389267"/>
                  </a:ext>
                </a:extLst>
              </a:tr>
              <a:tr h="209550">
                <a:tc>
                  <a:txBody>
                    <a:bodyPr/>
                    <a:lstStyle/>
                    <a:p>
                      <a:pPr algn="l"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Mean</a:t>
                      </a:r>
                    </a:p>
                  </a:txBody>
                  <a:tcPr marL="9525" marR="9525" marT="9525" marB="0" anchor="ctr">
                    <a:lnL>
                      <a:noFill/>
                    </a:lnL>
                    <a:lnR>
                      <a:noFill/>
                    </a:lnR>
                    <a:lnT>
                      <a:noFill/>
                    </a:lnT>
                    <a:lnB>
                      <a:noFill/>
                    </a:lnB>
                  </a:tcPr>
                </a:tc>
                <a:tc>
                  <a:txBody>
                    <a:bodyPr/>
                    <a:lstStyle/>
                    <a:p>
                      <a:pPr algn="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0.53331</a:t>
                      </a:r>
                    </a:p>
                  </a:txBody>
                  <a:tcPr marL="9525" marR="9525" marT="9525" marB="0" anchor="ctr">
                    <a:lnL>
                      <a:noFill/>
                    </a:lnL>
                    <a:lnR>
                      <a:noFill/>
                    </a:lnR>
                    <a:lnT>
                      <a:noFill/>
                    </a:lnT>
                    <a:lnB>
                      <a:noFill/>
                    </a:lnB>
                  </a:tcPr>
                </a:tc>
                <a:tc>
                  <a:txBody>
                    <a:bodyPr/>
                    <a:lstStyle/>
                    <a:p>
                      <a:pPr algn="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0.75312</a:t>
                      </a:r>
                    </a:p>
                  </a:txBody>
                  <a:tcPr marL="9525" marR="9525" marT="9525" marB="0" anchor="ctr">
                    <a:lnL>
                      <a:noFill/>
                    </a:lnL>
                    <a:lnR>
                      <a:noFill/>
                    </a:lnR>
                    <a:lnT>
                      <a:noFill/>
                    </a:lnT>
                    <a:lnB>
                      <a:noFill/>
                    </a:lnB>
                  </a:tcPr>
                </a:tc>
                <a:tc>
                  <a:txBody>
                    <a:bodyPr/>
                    <a:lstStyle/>
                    <a:p>
                      <a:pPr algn="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0.61569</a:t>
                      </a:r>
                    </a:p>
                  </a:txBody>
                  <a:tcPr marL="9525" marR="9525" marT="9525" marB="0" anchor="ctr">
                    <a:lnL>
                      <a:noFill/>
                    </a:lnL>
                    <a:lnR>
                      <a:noFill/>
                    </a:lnR>
                    <a:lnT>
                      <a:noFill/>
                    </a:lnT>
                    <a:lnB>
                      <a:noFill/>
                    </a:lnB>
                  </a:tcPr>
                </a:tc>
                <a:extLst>
                  <a:ext uri="{0D108BD9-81ED-4DB2-BD59-A6C34878D82A}">
                    <a16:rowId xmlns:a16="http://schemas.microsoft.com/office/drawing/2014/main" xmlns="" val="1923766253"/>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StdDev</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0.30197</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0.15143</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0.24508</a:t>
                      </a:r>
                    </a:p>
                  </a:txBody>
                  <a:tcPr marL="9525" marR="9525" marT="9525" marB="0" anchor="ctr">
                    <a:lnL>
                      <a:noFill/>
                    </a:lnL>
                    <a:lnR>
                      <a:noFill/>
                    </a:lnR>
                    <a:lnT>
                      <a:noFill/>
                    </a:lnT>
                    <a:lnB>
                      <a:noFill/>
                    </a:lnB>
                  </a:tcPr>
                </a:tc>
                <a:extLst>
                  <a:ext uri="{0D108BD9-81ED-4DB2-BD59-A6C34878D82A}">
                    <a16:rowId xmlns:a16="http://schemas.microsoft.com/office/drawing/2014/main" xmlns="" val="856576563"/>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Median</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0.66802</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0.80616</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0.66856</a:t>
                      </a:r>
                    </a:p>
                  </a:txBody>
                  <a:tcPr marL="9525" marR="9525" marT="9525" marB="0" anchor="ctr">
                    <a:lnL>
                      <a:noFill/>
                    </a:lnL>
                    <a:lnR>
                      <a:noFill/>
                    </a:lnR>
                    <a:lnT>
                      <a:noFill/>
                    </a:lnT>
                    <a:lnB>
                      <a:noFill/>
                    </a:lnB>
                  </a:tcPr>
                </a:tc>
                <a:extLst>
                  <a:ext uri="{0D108BD9-81ED-4DB2-BD59-A6C34878D82A}">
                    <a16:rowId xmlns:a16="http://schemas.microsoft.com/office/drawing/2014/main" xmlns="" val="2665903197"/>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25quantile</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0.32074</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0.71237</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0.50583</a:t>
                      </a:r>
                    </a:p>
                  </a:txBody>
                  <a:tcPr marL="9525" marR="9525" marT="9525" marB="0" anchor="ctr">
                    <a:lnL>
                      <a:noFill/>
                    </a:lnL>
                    <a:lnR>
                      <a:noFill/>
                    </a:lnR>
                    <a:lnT>
                      <a:noFill/>
                    </a:lnT>
                    <a:lnB>
                      <a:noFill/>
                    </a:lnB>
                  </a:tcPr>
                </a:tc>
                <a:extLst>
                  <a:ext uri="{0D108BD9-81ED-4DB2-BD59-A6C34878D82A}">
                    <a16:rowId xmlns:a16="http://schemas.microsoft.com/office/drawing/2014/main" xmlns="" val="1071375362"/>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75quantile</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0.75444</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0.84666</a:t>
                      </a:r>
                    </a:p>
                  </a:txBody>
                  <a:tcPr marL="9525" marR="9525" marT="9525" marB="0" anchor="ctr">
                    <a:lnL>
                      <a:noFill/>
                    </a:lnL>
                    <a:lnR>
                      <a:noFill/>
                    </a:lnR>
                    <a:lnT>
                      <a:noFill/>
                    </a:lnT>
                    <a:lnB>
                      <a:noFill/>
                    </a:lnB>
                  </a:tcPr>
                </a:tc>
                <a:tc>
                  <a:txBody>
                    <a:bodyPr/>
                    <a:lstStyle/>
                    <a:p>
                      <a:pPr algn="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0.80821</a:t>
                      </a:r>
                    </a:p>
                  </a:txBody>
                  <a:tcPr marL="9525" marR="9525" marT="9525" marB="0" anchor="ctr">
                    <a:lnL>
                      <a:noFill/>
                    </a:lnL>
                    <a:lnR>
                      <a:noFill/>
                    </a:lnR>
                    <a:lnT>
                      <a:noFill/>
                    </a:lnT>
                    <a:lnB>
                      <a:noFill/>
                    </a:lnB>
                  </a:tcPr>
                </a:tc>
                <a:extLst>
                  <a:ext uri="{0D108BD9-81ED-4DB2-BD59-A6C34878D82A}">
                    <a16:rowId xmlns:a16="http://schemas.microsoft.com/office/drawing/2014/main" xmlns="" val="3431426483"/>
                  </a:ext>
                </a:extLst>
              </a:tr>
            </a:tbl>
          </a:graphicData>
        </a:graphic>
      </p:graphicFrame>
      <p:graphicFrame>
        <p:nvGraphicFramePr>
          <p:cNvPr id="5" name="표 4">
            <a:extLst>
              <a:ext uri="{FF2B5EF4-FFF2-40B4-BE49-F238E27FC236}">
                <a16:creationId xmlns:a16="http://schemas.microsoft.com/office/drawing/2014/main" xmlns="" id="{A77AAF54-80A2-499B-A743-143DB8C7B2A9}"/>
              </a:ext>
            </a:extLst>
          </p:cNvPr>
          <p:cNvGraphicFramePr>
            <a:graphicFrameLocks noGrp="1"/>
          </p:cNvGraphicFramePr>
          <p:nvPr>
            <p:extLst>
              <p:ext uri="{D42A27DB-BD31-4B8C-83A1-F6EECF244321}">
                <p14:modId xmlns:p14="http://schemas.microsoft.com/office/powerpoint/2010/main" val="1581390895"/>
              </p:ext>
            </p:extLst>
          </p:nvPr>
        </p:nvGraphicFramePr>
        <p:xfrm>
          <a:off x="3295976" y="3376546"/>
          <a:ext cx="2938684" cy="1257300"/>
        </p:xfrm>
        <a:graphic>
          <a:graphicData uri="http://schemas.openxmlformats.org/drawingml/2006/table">
            <a:tbl>
              <a:tblPr/>
              <a:tblGrid>
                <a:gridCol w="734671">
                  <a:extLst>
                    <a:ext uri="{9D8B030D-6E8A-4147-A177-3AD203B41FA5}">
                      <a16:colId xmlns:a16="http://schemas.microsoft.com/office/drawing/2014/main" xmlns="" val="1647490627"/>
                    </a:ext>
                  </a:extLst>
                </a:gridCol>
                <a:gridCol w="734671">
                  <a:extLst>
                    <a:ext uri="{9D8B030D-6E8A-4147-A177-3AD203B41FA5}">
                      <a16:colId xmlns:a16="http://schemas.microsoft.com/office/drawing/2014/main" xmlns="" val="1258104235"/>
                    </a:ext>
                  </a:extLst>
                </a:gridCol>
                <a:gridCol w="734671">
                  <a:extLst>
                    <a:ext uri="{9D8B030D-6E8A-4147-A177-3AD203B41FA5}">
                      <a16:colId xmlns:a16="http://schemas.microsoft.com/office/drawing/2014/main" xmlns="" val="3111861989"/>
                    </a:ext>
                  </a:extLst>
                </a:gridCol>
                <a:gridCol w="734671">
                  <a:extLst>
                    <a:ext uri="{9D8B030D-6E8A-4147-A177-3AD203B41FA5}">
                      <a16:colId xmlns:a16="http://schemas.microsoft.com/office/drawing/2014/main" xmlns="" val="3625751338"/>
                    </a:ext>
                  </a:extLst>
                </a:gridCol>
              </a:tblGrid>
              <a:tr h="209550">
                <a:tc>
                  <a:txBody>
                    <a:bodyPr/>
                    <a:lstStyle/>
                    <a:p>
                      <a:pPr algn="l"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1.3 (3D)</a:t>
                      </a:r>
                    </a:p>
                  </a:txBody>
                  <a:tcPr marL="9525" marR="9525" marT="9525" marB="0" anchor="ctr">
                    <a:lnL>
                      <a:noFill/>
                    </a:lnL>
                    <a:lnR>
                      <a:noFill/>
                    </a:lnR>
                    <a:lnT>
                      <a:noFill/>
                    </a:lnT>
                    <a:lnB>
                      <a:noFill/>
                    </a:lnB>
                  </a:tcPr>
                </a:tc>
                <a:tc>
                  <a:txBody>
                    <a:bodyPr/>
                    <a:lstStyle/>
                    <a:p>
                      <a:pPr algn="l" fontAlgn="ctr"/>
                      <a:r>
                        <a:rPr lang="en-US" sz="1100" b="0" i="0" u="none" strike="noStrike" dirty="0" err="1">
                          <a:solidFill>
                            <a:srgbClr val="000000"/>
                          </a:solidFill>
                          <a:effectLst/>
                          <a:latin typeface="맑은 고딕" panose="020B0503020000020004" pitchFamily="50" charset="-127"/>
                          <a:ea typeface="맑은 고딕" panose="020B0503020000020004" pitchFamily="50" charset="-127"/>
                        </a:rPr>
                        <a:t>Dice_ET</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tcPr>
                </a:tc>
                <a:tc>
                  <a:txBody>
                    <a:bodyPr/>
                    <a:lstStyle/>
                    <a:p>
                      <a:pPr algn="l" fontAlgn="ctr"/>
                      <a:r>
                        <a:rPr lang="en-US" sz="1100" b="0" i="0" u="none" strike="noStrike" dirty="0" err="1">
                          <a:solidFill>
                            <a:srgbClr val="000000"/>
                          </a:solidFill>
                          <a:effectLst/>
                          <a:latin typeface="맑은 고딕" panose="020B0503020000020004" pitchFamily="50" charset="-127"/>
                          <a:ea typeface="맑은 고딕" panose="020B0503020000020004" pitchFamily="50" charset="-127"/>
                        </a:rPr>
                        <a:t>Dice_WT</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tcPr>
                </a:tc>
                <a:tc>
                  <a:txBody>
                    <a:bodyPr/>
                    <a:lstStyle/>
                    <a:p>
                      <a:pPr algn="l" fontAlgn="ctr"/>
                      <a:r>
                        <a:rPr lang="en-US" sz="1100" b="0" i="0" u="none" strike="noStrike" dirty="0" err="1">
                          <a:solidFill>
                            <a:srgbClr val="000000"/>
                          </a:solidFill>
                          <a:effectLst/>
                          <a:latin typeface="맑은 고딕" panose="020B0503020000020004" pitchFamily="50" charset="-127"/>
                          <a:ea typeface="맑은 고딕" panose="020B0503020000020004" pitchFamily="50" charset="-127"/>
                        </a:rPr>
                        <a:t>Dice_TC</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tcPr>
                </a:tc>
                <a:extLst>
                  <a:ext uri="{0D108BD9-81ED-4DB2-BD59-A6C34878D82A}">
                    <a16:rowId xmlns:a16="http://schemas.microsoft.com/office/drawing/2014/main" xmlns="" val="2479869046"/>
                  </a:ext>
                </a:extLst>
              </a:tr>
              <a:tr h="209550">
                <a:tc>
                  <a:txBody>
                    <a:bodyPr/>
                    <a:lstStyle/>
                    <a:p>
                      <a:pPr algn="l"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Mean</a:t>
                      </a:r>
                    </a:p>
                  </a:txBody>
                  <a:tcPr marL="9525" marR="9525" marT="9525" marB="0" anchor="ctr">
                    <a:lnL>
                      <a:noFill/>
                    </a:lnL>
                    <a:lnR>
                      <a:noFill/>
                    </a:lnR>
                    <a:lnT>
                      <a:noFill/>
                    </a:lnT>
                    <a:lnB>
                      <a:noFill/>
                    </a:lnB>
                  </a:tcPr>
                </a:tc>
                <a:tc>
                  <a:txBody>
                    <a:bodyPr/>
                    <a:lstStyle/>
                    <a:p>
                      <a:pPr algn="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0.69375</a:t>
                      </a:r>
                    </a:p>
                  </a:txBody>
                  <a:tcPr marL="9525" marR="9525" marT="9525" marB="0" anchor="ctr">
                    <a:lnL>
                      <a:noFill/>
                    </a:lnL>
                    <a:lnR>
                      <a:noFill/>
                    </a:lnR>
                    <a:lnT>
                      <a:noFill/>
                    </a:lnT>
                    <a:lnB>
                      <a:noFill/>
                    </a:lnB>
                  </a:tcPr>
                </a:tc>
                <a:tc>
                  <a:txBody>
                    <a:bodyPr/>
                    <a:lstStyle/>
                    <a:p>
                      <a:pPr algn="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0.86642</a:t>
                      </a:r>
                    </a:p>
                  </a:txBody>
                  <a:tcPr marL="9525" marR="9525" marT="9525" marB="0" anchor="ctr">
                    <a:lnL>
                      <a:noFill/>
                    </a:lnL>
                    <a:lnR>
                      <a:noFill/>
                    </a:lnR>
                    <a:lnT>
                      <a:noFill/>
                    </a:lnT>
                    <a:lnB>
                      <a:noFill/>
                    </a:lnB>
                  </a:tcPr>
                </a:tc>
                <a:tc>
                  <a:txBody>
                    <a:bodyPr/>
                    <a:lstStyle/>
                    <a:p>
                      <a:pPr algn="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0.75452</a:t>
                      </a:r>
                    </a:p>
                  </a:txBody>
                  <a:tcPr marL="9525" marR="9525" marT="9525" marB="0" anchor="ctr">
                    <a:lnL>
                      <a:noFill/>
                    </a:lnL>
                    <a:lnR>
                      <a:noFill/>
                    </a:lnR>
                    <a:lnT>
                      <a:noFill/>
                    </a:lnT>
                    <a:lnB>
                      <a:noFill/>
                    </a:lnB>
                  </a:tcPr>
                </a:tc>
                <a:extLst>
                  <a:ext uri="{0D108BD9-81ED-4DB2-BD59-A6C34878D82A}">
                    <a16:rowId xmlns:a16="http://schemas.microsoft.com/office/drawing/2014/main" xmlns="" val="3910840089"/>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StdDev</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0.31087</a:t>
                      </a:r>
                    </a:p>
                  </a:txBody>
                  <a:tcPr marL="9525" marR="9525" marT="9525" marB="0" anchor="ctr">
                    <a:lnL>
                      <a:noFill/>
                    </a:lnL>
                    <a:lnR>
                      <a:noFill/>
                    </a:lnR>
                    <a:lnT>
                      <a:noFill/>
                    </a:lnT>
                    <a:lnB>
                      <a:noFill/>
                    </a:lnB>
                  </a:tcPr>
                </a:tc>
                <a:tc>
                  <a:txBody>
                    <a:bodyPr/>
                    <a:lstStyle/>
                    <a:p>
                      <a:pPr algn="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0.11886</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0.23451</a:t>
                      </a:r>
                    </a:p>
                  </a:txBody>
                  <a:tcPr marL="9525" marR="9525" marT="9525" marB="0" anchor="ctr">
                    <a:lnL>
                      <a:noFill/>
                    </a:lnL>
                    <a:lnR>
                      <a:noFill/>
                    </a:lnR>
                    <a:lnT>
                      <a:noFill/>
                    </a:lnT>
                    <a:lnB>
                      <a:noFill/>
                    </a:lnB>
                  </a:tcPr>
                </a:tc>
                <a:extLst>
                  <a:ext uri="{0D108BD9-81ED-4DB2-BD59-A6C34878D82A}">
                    <a16:rowId xmlns:a16="http://schemas.microsoft.com/office/drawing/2014/main" xmlns="" val="509237222"/>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Median</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0.82093</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0.901</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0.85524</a:t>
                      </a:r>
                    </a:p>
                  </a:txBody>
                  <a:tcPr marL="9525" marR="9525" marT="9525" marB="0" anchor="ctr">
                    <a:lnL>
                      <a:noFill/>
                    </a:lnL>
                    <a:lnR>
                      <a:noFill/>
                    </a:lnR>
                    <a:lnT>
                      <a:noFill/>
                    </a:lnT>
                    <a:lnB>
                      <a:noFill/>
                    </a:lnB>
                  </a:tcPr>
                </a:tc>
                <a:extLst>
                  <a:ext uri="{0D108BD9-81ED-4DB2-BD59-A6C34878D82A}">
                    <a16:rowId xmlns:a16="http://schemas.microsoft.com/office/drawing/2014/main" xmlns="" val="3088855517"/>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25quantile</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0.64492</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0.84033</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0.68875</a:t>
                      </a:r>
                    </a:p>
                  </a:txBody>
                  <a:tcPr marL="9525" marR="9525" marT="9525" marB="0" anchor="ctr">
                    <a:lnL>
                      <a:noFill/>
                    </a:lnL>
                    <a:lnR>
                      <a:noFill/>
                    </a:lnR>
                    <a:lnT>
                      <a:noFill/>
                    </a:lnT>
                    <a:lnB>
                      <a:noFill/>
                    </a:lnB>
                  </a:tcPr>
                </a:tc>
                <a:extLst>
                  <a:ext uri="{0D108BD9-81ED-4DB2-BD59-A6C34878D82A}">
                    <a16:rowId xmlns:a16="http://schemas.microsoft.com/office/drawing/2014/main" xmlns="" val="934489098"/>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75quantile</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0.89683</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0.93383</a:t>
                      </a:r>
                    </a:p>
                  </a:txBody>
                  <a:tcPr marL="9525" marR="9525" marT="9525" marB="0" anchor="ctr">
                    <a:lnL>
                      <a:noFill/>
                    </a:lnL>
                    <a:lnR>
                      <a:noFill/>
                    </a:lnR>
                    <a:lnT>
                      <a:noFill/>
                    </a:lnT>
                    <a:lnB>
                      <a:noFill/>
                    </a:lnB>
                  </a:tcPr>
                </a:tc>
                <a:tc>
                  <a:txBody>
                    <a:bodyPr/>
                    <a:lstStyle/>
                    <a:p>
                      <a:pPr algn="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0.91136</a:t>
                      </a:r>
                    </a:p>
                  </a:txBody>
                  <a:tcPr marL="9525" marR="9525" marT="9525" marB="0" anchor="ctr">
                    <a:lnL>
                      <a:noFill/>
                    </a:lnL>
                    <a:lnR>
                      <a:noFill/>
                    </a:lnR>
                    <a:lnT>
                      <a:noFill/>
                    </a:lnT>
                    <a:lnB>
                      <a:noFill/>
                    </a:lnB>
                  </a:tcPr>
                </a:tc>
                <a:extLst>
                  <a:ext uri="{0D108BD9-81ED-4DB2-BD59-A6C34878D82A}">
                    <a16:rowId xmlns:a16="http://schemas.microsoft.com/office/drawing/2014/main" xmlns="" val="2533130961"/>
                  </a:ext>
                </a:extLst>
              </a:tr>
            </a:tbl>
          </a:graphicData>
        </a:graphic>
      </p:graphicFrame>
      <p:graphicFrame>
        <p:nvGraphicFramePr>
          <p:cNvPr id="6" name="표 5">
            <a:extLst>
              <a:ext uri="{FF2B5EF4-FFF2-40B4-BE49-F238E27FC236}">
                <a16:creationId xmlns:a16="http://schemas.microsoft.com/office/drawing/2014/main" xmlns="" id="{3AFC04D4-069B-4367-AF56-234990B28E6C}"/>
              </a:ext>
            </a:extLst>
          </p:cNvPr>
          <p:cNvGraphicFramePr>
            <a:graphicFrameLocks noGrp="1"/>
          </p:cNvGraphicFramePr>
          <p:nvPr>
            <p:extLst>
              <p:ext uri="{D42A27DB-BD31-4B8C-83A1-F6EECF244321}">
                <p14:modId xmlns:p14="http://schemas.microsoft.com/office/powerpoint/2010/main" val="3911486592"/>
              </p:ext>
            </p:extLst>
          </p:nvPr>
        </p:nvGraphicFramePr>
        <p:xfrm>
          <a:off x="3295976" y="1811882"/>
          <a:ext cx="2938684" cy="1257300"/>
        </p:xfrm>
        <a:graphic>
          <a:graphicData uri="http://schemas.openxmlformats.org/drawingml/2006/table">
            <a:tbl>
              <a:tblPr/>
              <a:tblGrid>
                <a:gridCol w="734671">
                  <a:extLst>
                    <a:ext uri="{9D8B030D-6E8A-4147-A177-3AD203B41FA5}">
                      <a16:colId xmlns:a16="http://schemas.microsoft.com/office/drawing/2014/main" xmlns="" val="2703862970"/>
                    </a:ext>
                  </a:extLst>
                </a:gridCol>
                <a:gridCol w="734671">
                  <a:extLst>
                    <a:ext uri="{9D8B030D-6E8A-4147-A177-3AD203B41FA5}">
                      <a16:colId xmlns:a16="http://schemas.microsoft.com/office/drawing/2014/main" xmlns="" val="4011351438"/>
                    </a:ext>
                  </a:extLst>
                </a:gridCol>
                <a:gridCol w="734671">
                  <a:extLst>
                    <a:ext uri="{9D8B030D-6E8A-4147-A177-3AD203B41FA5}">
                      <a16:colId xmlns:a16="http://schemas.microsoft.com/office/drawing/2014/main" xmlns="" val="739382473"/>
                    </a:ext>
                  </a:extLst>
                </a:gridCol>
                <a:gridCol w="734671">
                  <a:extLst>
                    <a:ext uri="{9D8B030D-6E8A-4147-A177-3AD203B41FA5}">
                      <a16:colId xmlns:a16="http://schemas.microsoft.com/office/drawing/2014/main" xmlns="" val="1371849687"/>
                    </a:ext>
                  </a:extLst>
                </a:gridCol>
              </a:tblGrid>
              <a:tr h="209550">
                <a:tc>
                  <a:txBody>
                    <a:bodyPr/>
                    <a:lstStyle/>
                    <a:p>
                      <a:pPr algn="l"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Woody</a:t>
                      </a:r>
                    </a:p>
                  </a:txBody>
                  <a:tcPr marL="9525" marR="9525" marT="9525" marB="0" anchor="ctr">
                    <a:lnL>
                      <a:noFill/>
                    </a:lnL>
                    <a:lnR>
                      <a:noFill/>
                    </a:lnR>
                    <a:lnT>
                      <a:noFill/>
                    </a:lnT>
                    <a:lnB>
                      <a:noFill/>
                    </a:lnB>
                  </a:tcPr>
                </a:tc>
                <a:tc>
                  <a:txBody>
                    <a:bodyPr/>
                    <a:lstStyle/>
                    <a:p>
                      <a:pPr algn="l" fontAlgn="ctr"/>
                      <a:r>
                        <a:rPr lang="en-US" sz="1100" b="0" i="0" u="none" strike="noStrike" dirty="0" err="1">
                          <a:solidFill>
                            <a:srgbClr val="000000"/>
                          </a:solidFill>
                          <a:effectLst/>
                          <a:latin typeface="맑은 고딕" panose="020B0503020000020004" pitchFamily="50" charset="-127"/>
                          <a:ea typeface="맑은 고딕" panose="020B0503020000020004" pitchFamily="50" charset="-127"/>
                        </a:rPr>
                        <a:t>Dice_ET</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tcPr>
                </a:tc>
                <a:tc>
                  <a:txBody>
                    <a:bodyPr/>
                    <a:lstStyle/>
                    <a:p>
                      <a:pPr algn="l" fontAlgn="ctr"/>
                      <a:r>
                        <a:rPr lang="en-US" sz="1100" b="0" i="0" u="none" strike="noStrike" dirty="0" err="1">
                          <a:solidFill>
                            <a:srgbClr val="000000"/>
                          </a:solidFill>
                          <a:effectLst/>
                          <a:latin typeface="맑은 고딕" panose="020B0503020000020004" pitchFamily="50" charset="-127"/>
                          <a:ea typeface="맑은 고딕" panose="020B0503020000020004" pitchFamily="50" charset="-127"/>
                        </a:rPr>
                        <a:t>Dice_WT</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tcPr>
                </a:tc>
                <a:tc>
                  <a:txBody>
                    <a:bodyPr/>
                    <a:lstStyle/>
                    <a:p>
                      <a:pPr algn="l" fontAlgn="ctr"/>
                      <a:r>
                        <a:rPr lang="en-US" sz="1100" b="0" i="0" u="none" strike="noStrike" dirty="0" err="1">
                          <a:solidFill>
                            <a:srgbClr val="000000"/>
                          </a:solidFill>
                          <a:effectLst/>
                          <a:latin typeface="맑은 고딕" panose="020B0503020000020004" pitchFamily="50" charset="-127"/>
                          <a:ea typeface="맑은 고딕" panose="020B0503020000020004" pitchFamily="50" charset="-127"/>
                        </a:rPr>
                        <a:t>Dice_TC</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tcPr>
                </a:tc>
                <a:extLst>
                  <a:ext uri="{0D108BD9-81ED-4DB2-BD59-A6C34878D82A}">
                    <a16:rowId xmlns:a16="http://schemas.microsoft.com/office/drawing/2014/main" xmlns="" val="1283274232"/>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Mean</a:t>
                      </a:r>
                    </a:p>
                  </a:txBody>
                  <a:tcPr marL="9525" marR="9525" marT="9525" marB="0" anchor="ctr">
                    <a:lnL>
                      <a:noFill/>
                    </a:lnL>
                    <a:lnR>
                      <a:noFill/>
                    </a:lnR>
                    <a:lnT>
                      <a:noFill/>
                    </a:lnT>
                    <a:lnB>
                      <a:noFill/>
                    </a:lnB>
                  </a:tcPr>
                </a:tc>
                <a:tc>
                  <a:txBody>
                    <a:bodyPr/>
                    <a:lstStyle/>
                    <a:p>
                      <a:pPr algn="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0.70435</a:t>
                      </a:r>
                    </a:p>
                  </a:txBody>
                  <a:tcPr marL="9525" marR="9525" marT="9525" marB="0" anchor="ctr">
                    <a:lnL>
                      <a:noFill/>
                    </a:lnL>
                    <a:lnR>
                      <a:noFill/>
                    </a:lnR>
                    <a:lnT>
                      <a:noFill/>
                    </a:lnT>
                    <a:lnB>
                      <a:noFill/>
                    </a:lnB>
                  </a:tcPr>
                </a:tc>
                <a:tc>
                  <a:txBody>
                    <a:bodyPr/>
                    <a:lstStyle/>
                    <a:p>
                      <a:pPr algn="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0.87965</a:t>
                      </a:r>
                    </a:p>
                  </a:txBody>
                  <a:tcPr marL="9525" marR="9525" marT="9525" marB="0" anchor="ctr">
                    <a:lnL>
                      <a:noFill/>
                    </a:lnL>
                    <a:lnR>
                      <a:noFill/>
                    </a:lnR>
                    <a:lnT>
                      <a:noFill/>
                    </a:lnT>
                    <a:lnB>
                      <a:noFill/>
                    </a:lnB>
                  </a:tcPr>
                </a:tc>
                <a:tc>
                  <a:txBody>
                    <a:bodyPr/>
                    <a:lstStyle/>
                    <a:p>
                      <a:pPr algn="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0.77177</a:t>
                      </a:r>
                    </a:p>
                  </a:txBody>
                  <a:tcPr marL="9525" marR="9525" marT="9525" marB="0" anchor="ctr">
                    <a:lnL>
                      <a:noFill/>
                    </a:lnL>
                    <a:lnR>
                      <a:noFill/>
                    </a:lnR>
                    <a:lnT>
                      <a:noFill/>
                    </a:lnT>
                    <a:lnB>
                      <a:noFill/>
                    </a:lnB>
                  </a:tcPr>
                </a:tc>
                <a:extLst>
                  <a:ext uri="{0D108BD9-81ED-4DB2-BD59-A6C34878D82A}">
                    <a16:rowId xmlns:a16="http://schemas.microsoft.com/office/drawing/2014/main" xmlns="" val="992107296"/>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StdDev</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0.31391</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0.12735</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0.21786</a:t>
                      </a:r>
                    </a:p>
                  </a:txBody>
                  <a:tcPr marL="9525" marR="9525" marT="9525" marB="0" anchor="ctr">
                    <a:lnL>
                      <a:noFill/>
                    </a:lnL>
                    <a:lnR>
                      <a:noFill/>
                    </a:lnR>
                    <a:lnT>
                      <a:noFill/>
                    </a:lnT>
                    <a:lnB>
                      <a:noFill/>
                    </a:lnB>
                  </a:tcPr>
                </a:tc>
                <a:extLst>
                  <a:ext uri="{0D108BD9-81ED-4DB2-BD59-A6C34878D82A}">
                    <a16:rowId xmlns:a16="http://schemas.microsoft.com/office/drawing/2014/main" xmlns="" val="3633572369"/>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Median</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0.84422</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0.91493</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0.85847</a:t>
                      </a:r>
                    </a:p>
                  </a:txBody>
                  <a:tcPr marL="9525" marR="9525" marT="9525" marB="0" anchor="ctr">
                    <a:lnL>
                      <a:noFill/>
                    </a:lnL>
                    <a:lnR>
                      <a:noFill/>
                    </a:lnR>
                    <a:lnT>
                      <a:noFill/>
                    </a:lnT>
                    <a:lnB>
                      <a:noFill/>
                    </a:lnB>
                  </a:tcPr>
                </a:tc>
                <a:extLst>
                  <a:ext uri="{0D108BD9-81ED-4DB2-BD59-A6C34878D82A}">
                    <a16:rowId xmlns:a16="http://schemas.microsoft.com/office/drawing/2014/main" xmlns="" val="1543690099"/>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25quantile</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0.66238</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0.8654</a:t>
                      </a:r>
                    </a:p>
                  </a:txBody>
                  <a:tcPr marL="9525" marR="9525" marT="9525" marB="0" anchor="ctr">
                    <a:lnL>
                      <a:noFill/>
                    </a:lnL>
                    <a:lnR>
                      <a:noFill/>
                    </a:lnR>
                    <a:lnT>
                      <a:noFill/>
                    </a:lnT>
                    <a:lnB>
                      <a:noFill/>
                    </a:lnB>
                  </a:tcPr>
                </a:tc>
                <a:tc>
                  <a:txBody>
                    <a:bodyPr/>
                    <a:lstStyle/>
                    <a:p>
                      <a:pPr algn="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0.68042</a:t>
                      </a:r>
                    </a:p>
                  </a:txBody>
                  <a:tcPr marL="9525" marR="9525" marT="9525" marB="0" anchor="ctr">
                    <a:lnL>
                      <a:noFill/>
                    </a:lnL>
                    <a:lnR>
                      <a:noFill/>
                    </a:lnR>
                    <a:lnT>
                      <a:noFill/>
                    </a:lnT>
                    <a:lnB>
                      <a:noFill/>
                    </a:lnB>
                  </a:tcPr>
                </a:tc>
                <a:extLst>
                  <a:ext uri="{0D108BD9-81ED-4DB2-BD59-A6C34878D82A}">
                    <a16:rowId xmlns:a16="http://schemas.microsoft.com/office/drawing/2014/main" xmlns="" val="1011225072"/>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75quantile</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0.90042</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0.94082</a:t>
                      </a:r>
                    </a:p>
                  </a:txBody>
                  <a:tcPr marL="9525" marR="9525" marT="9525" marB="0" anchor="ctr">
                    <a:lnL>
                      <a:noFill/>
                    </a:lnL>
                    <a:lnR>
                      <a:noFill/>
                    </a:lnR>
                    <a:lnT>
                      <a:noFill/>
                    </a:lnT>
                    <a:lnB>
                      <a:noFill/>
                    </a:lnB>
                  </a:tcPr>
                </a:tc>
                <a:tc>
                  <a:txBody>
                    <a:bodyPr/>
                    <a:lstStyle/>
                    <a:p>
                      <a:pPr algn="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0.91917</a:t>
                      </a:r>
                    </a:p>
                  </a:txBody>
                  <a:tcPr marL="9525" marR="9525" marT="9525" marB="0" anchor="ctr">
                    <a:lnL>
                      <a:noFill/>
                    </a:lnL>
                    <a:lnR>
                      <a:noFill/>
                    </a:lnR>
                    <a:lnT>
                      <a:noFill/>
                    </a:lnT>
                    <a:lnB>
                      <a:noFill/>
                    </a:lnB>
                  </a:tcPr>
                </a:tc>
                <a:extLst>
                  <a:ext uri="{0D108BD9-81ED-4DB2-BD59-A6C34878D82A}">
                    <a16:rowId xmlns:a16="http://schemas.microsoft.com/office/drawing/2014/main" xmlns="" val="337991959"/>
                  </a:ext>
                </a:extLst>
              </a:tr>
            </a:tbl>
          </a:graphicData>
        </a:graphic>
      </p:graphicFrame>
      <p:sp>
        <p:nvSpPr>
          <p:cNvPr id="7" name="TextBox 6">
            <a:extLst>
              <a:ext uri="{FF2B5EF4-FFF2-40B4-BE49-F238E27FC236}">
                <a16:creationId xmlns:a16="http://schemas.microsoft.com/office/drawing/2014/main" xmlns="" id="{75DE725D-D71C-4D9D-875C-0C25FC104421}"/>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4125013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033712A-34C2-42D3-9392-85880E570EC7}"/>
              </a:ext>
            </a:extLst>
          </p:cNvPr>
          <p:cNvSpPr>
            <a:spLocks noGrp="1"/>
          </p:cNvSpPr>
          <p:nvPr>
            <p:ph type="title"/>
          </p:nvPr>
        </p:nvSpPr>
        <p:spPr/>
        <p:txBody>
          <a:bodyPr/>
          <a:lstStyle/>
          <a:p>
            <a:endParaRPr lang="ko-KR" altLang="en-US" dirty="0"/>
          </a:p>
        </p:txBody>
      </p:sp>
      <p:graphicFrame>
        <p:nvGraphicFramePr>
          <p:cNvPr id="5" name="표 5">
            <a:extLst>
              <a:ext uri="{FF2B5EF4-FFF2-40B4-BE49-F238E27FC236}">
                <a16:creationId xmlns:a16="http://schemas.microsoft.com/office/drawing/2014/main" xmlns="" id="{098A1227-096F-4392-B2E7-4A635499F588}"/>
              </a:ext>
            </a:extLst>
          </p:cNvPr>
          <p:cNvGraphicFramePr>
            <a:graphicFrameLocks noGrp="1"/>
          </p:cNvGraphicFramePr>
          <p:nvPr>
            <p:extLst>
              <p:ext uri="{D42A27DB-BD31-4B8C-83A1-F6EECF244321}">
                <p14:modId xmlns:p14="http://schemas.microsoft.com/office/powerpoint/2010/main" val="452933919"/>
              </p:ext>
            </p:extLst>
          </p:nvPr>
        </p:nvGraphicFramePr>
        <p:xfrm>
          <a:off x="1650734" y="2636890"/>
          <a:ext cx="6602944" cy="2225040"/>
        </p:xfrm>
        <a:graphic>
          <a:graphicData uri="http://schemas.openxmlformats.org/drawingml/2006/table">
            <a:tbl>
              <a:tblPr firstRow="1" bandRow="1">
                <a:tableStyleId>{5C22544A-7EE6-4342-B048-85BDC9FD1C3A}</a:tableStyleId>
              </a:tblPr>
              <a:tblGrid>
                <a:gridCol w="1861272">
                  <a:extLst>
                    <a:ext uri="{9D8B030D-6E8A-4147-A177-3AD203B41FA5}">
                      <a16:colId xmlns:a16="http://schemas.microsoft.com/office/drawing/2014/main" xmlns="" val="3370957758"/>
                    </a:ext>
                  </a:extLst>
                </a:gridCol>
                <a:gridCol w="1584220">
                  <a:extLst>
                    <a:ext uri="{9D8B030D-6E8A-4147-A177-3AD203B41FA5}">
                      <a16:colId xmlns:a16="http://schemas.microsoft.com/office/drawing/2014/main" xmlns="" val="1497027036"/>
                    </a:ext>
                  </a:extLst>
                </a:gridCol>
                <a:gridCol w="1506716">
                  <a:extLst>
                    <a:ext uri="{9D8B030D-6E8A-4147-A177-3AD203B41FA5}">
                      <a16:colId xmlns:a16="http://schemas.microsoft.com/office/drawing/2014/main" xmlns="" val="3674463950"/>
                    </a:ext>
                  </a:extLst>
                </a:gridCol>
                <a:gridCol w="1650736">
                  <a:extLst>
                    <a:ext uri="{9D8B030D-6E8A-4147-A177-3AD203B41FA5}">
                      <a16:colId xmlns:a16="http://schemas.microsoft.com/office/drawing/2014/main" xmlns="" val="1200709132"/>
                    </a:ext>
                  </a:extLst>
                </a:gridCol>
              </a:tblGrid>
              <a:tr h="370840">
                <a:tc>
                  <a:txBody>
                    <a:bodyPr/>
                    <a:lstStyle/>
                    <a:p>
                      <a:pPr latinLnBrk="1"/>
                      <a:endParaRPr lang="ko-KR" altLang="en-US"/>
                    </a:p>
                  </a:txBody>
                  <a:tcPr/>
                </a:tc>
                <a:tc>
                  <a:txBody>
                    <a:bodyPr/>
                    <a:lstStyle/>
                    <a:p>
                      <a:pPr latinLnBrk="1"/>
                      <a:r>
                        <a:rPr lang="en-US" altLang="ko-KR" dirty="0"/>
                        <a:t>WT</a:t>
                      </a:r>
                      <a:endParaRPr lang="ko-KR" altLang="en-US" dirty="0"/>
                    </a:p>
                  </a:txBody>
                  <a:tcPr/>
                </a:tc>
                <a:tc>
                  <a:txBody>
                    <a:bodyPr/>
                    <a:lstStyle/>
                    <a:p>
                      <a:pPr latinLnBrk="1"/>
                      <a:r>
                        <a:rPr lang="en-US" altLang="ko-KR" dirty="0"/>
                        <a:t>TC</a:t>
                      </a:r>
                      <a:endParaRPr lang="ko-KR" altLang="en-US" dirty="0"/>
                    </a:p>
                  </a:txBody>
                  <a:tcPr/>
                </a:tc>
                <a:tc>
                  <a:txBody>
                    <a:bodyPr/>
                    <a:lstStyle/>
                    <a:p>
                      <a:pPr latinLnBrk="1"/>
                      <a:r>
                        <a:rPr lang="en-US" altLang="ko-KR" dirty="0"/>
                        <a:t>ET</a:t>
                      </a:r>
                      <a:endParaRPr lang="ko-KR" altLang="en-US" dirty="0"/>
                    </a:p>
                  </a:txBody>
                  <a:tcPr/>
                </a:tc>
                <a:extLst>
                  <a:ext uri="{0D108BD9-81ED-4DB2-BD59-A6C34878D82A}">
                    <a16:rowId xmlns:a16="http://schemas.microsoft.com/office/drawing/2014/main" xmlns="" val="2062016654"/>
                  </a:ext>
                </a:extLst>
              </a:tr>
              <a:tr h="370840">
                <a:tc>
                  <a:txBody>
                    <a:bodyPr/>
                    <a:lstStyle/>
                    <a:p>
                      <a:pPr latinLnBrk="1"/>
                      <a:r>
                        <a:rPr lang="en-US" altLang="ko-KR" dirty="0"/>
                        <a:t>2D (</a:t>
                      </a:r>
                      <a:r>
                        <a:rPr lang="en-US" altLang="ko-KR" dirty="0" err="1"/>
                        <a:t>N.Fridman</a:t>
                      </a:r>
                      <a:r>
                        <a:rPr lang="en-US" altLang="ko-KR" dirty="0"/>
                        <a:t>)</a:t>
                      </a:r>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xmlns="" val="2671809264"/>
                  </a:ext>
                </a:extLst>
              </a:tr>
              <a:tr h="370840">
                <a:tc>
                  <a:txBody>
                    <a:bodyPr/>
                    <a:lstStyle/>
                    <a:p>
                      <a:pPr latinLnBrk="1"/>
                      <a:r>
                        <a:rPr lang="en-US" altLang="ko-KR" dirty="0"/>
                        <a:t>3D (Wang et al.)</a:t>
                      </a:r>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xmlns="" val="1494588636"/>
                  </a:ext>
                </a:extLst>
              </a:tr>
              <a:tr h="370840">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xmlns="" val="4221363809"/>
                  </a:ext>
                </a:extLst>
              </a:tr>
              <a:tr h="370840">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xmlns="" val="1301363073"/>
                  </a:ext>
                </a:extLst>
              </a:tr>
              <a:tr h="370840">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xmlns="" val="635430781"/>
                  </a:ext>
                </a:extLst>
              </a:tr>
            </a:tbl>
          </a:graphicData>
        </a:graphic>
      </p:graphicFrame>
      <p:sp>
        <p:nvSpPr>
          <p:cNvPr id="7" name="TextBox 6">
            <a:extLst>
              <a:ext uri="{FF2B5EF4-FFF2-40B4-BE49-F238E27FC236}">
                <a16:creationId xmlns:a16="http://schemas.microsoft.com/office/drawing/2014/main" xmlns="" id="{FD915E53-C215-4F34-9669-E91AFCF460BA}"/>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2434182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12C8DF2-0597-47EB-BBD1-945144DD52CF}"/>
              </a:ext>
            </a:extLst>
          </p:cNvPr>
          <p:cNvSpPr txBox="1"/>
          <p:nvPr/>
        </p:nvSpPr>
        <p:spPr>
          <a:xfrm>
            <a:off x="3223966" y="-12595"/>
            <a:ext cx="6480900" cy="6740307"/>
          </a:xfrm>
          <a:prstGeom prst="rect">
            <a:avLst/>
          </a:prstGeom>
          <a:noFill/>
        </p:spPr>
        <p:txBody>
          <a:bodyPr wrap="square" rtlCol="0">
            <a:spAutoFit/>
          </a:bodyPr>
          <a:lstStyle/>
          <a:p>
            <a:r>
              <a:rPr lang="ko-KR" altLang="en-US" dirty="0"/>
              <a:t>프로젝트 개요</a:t>
            </a:r>
            <a:endParaRPr lang="en-US" altLang="ko-KR" dirty="0"/>
          </a:p>
          <a:p>
            <a:pPr marL="285750" indent="-285750">
              <a:buFontTx/>
              <a:buChar char="-"/>
            </a:pPr>
            <a:r>
              <a:rPr lang="ko-KR" altLang="en-US" dirty="0"/>
              <a:t>기획 배경</a:t>
            </a:r>
            <a:r>
              <a:rPr lang="en-US" altLang="ko-KR" dirty="0"/>
              <a:t>, </a:t>
            </a:r>
            <a:r>
              <a:rPr lang="ko-KR" altLang="en-US" dirty="0"/>
              <a:t>목표</a:t>
            </a:r>
            <a:r>
              <a:rPr lang="en-US" altLang="ko-KR" dirty="0"/>
              <a:t>: (2d vs 3d + </a:t>
            </a:r>
            <a:r>
              <a:rPr lang="ko-KR" altLang="en-US" dirty="0"/>
              <a:t>논문구현 </a:t>
            </a:r>
            <a:r>
              <a:rPr lang="en-US" altLang="ko-KR" dirty="0"/>
              <a:t>+ </a:t>
            </a:r>
            <a:r>
              <a:rPr lang="ko-KR" altLang="en-US" dirty="0"/>
              <a:t>서비스</a:t>
            </a:r>
            <a:r>
              <a:rPr lang="en-US" altLang="ko-KR" dirty="0"/>
              <a:t>?)</a:t>
            </a:r>
          </a:p>
          <a:p>
            <a:r>
              <a:rPr lang="ko-KR" altLang="en-US" dirty="0"/>
              <a:t>시장 분석</a:t>
            </a:r>
            <a:r>
              <a:rPr lang="en-US" altLang="ko-KR" dirty="0"/>
              <a:t>: </a:t>
            </a:r>
            <a:r>
              <a:rPr lang="ko-KR" altLang="en-US" dirty="0"/>
              <a:t>의료 </a:t>
            </a:r>
            <a:r>
              <a:rPr lang="en-US" altLang="ko-KR" dirty="0"/>
              <a:t>AI </a:t>
            </a:r>
            <a:r>
              <a:rPr lang="ko-KR" altLang="en-US" dirty="0"/>
              <a:t>영상</a:t>
            </a:r>
            <a:r>
              <a:rPr lang="en-US" altLang="ko-KR" dirty="0"/>
              <a:t>(</a:t>
            </a:r>
            <a:r>
              <a:rPr lang="ko-KR" altLang="en-US" dirty="0"/>
              <a:t>기업들</a:t>
            </a:r>
            <a:r>
              <a:rPr lang="en-US" altLang="ko-KR" dirty="0"/>
              <a:t>)</a:t>
            </a:r>
            <a:r>
              <a:rPr lang="ko-KR" altLang="en-US" dirty="0"/>
              <a:t> 썰 </a:t>
            </a:r>
            <a:r>
              <a:rPr lang="en-US" altLang="ko-KR" dirty="0"/>
              <a:t>( ) + </a:t>
            </a:r>
            <a:r>
              <a:rPr lang="ko-KR" altLang="en-US" dirty="0"/>
              <a:t>의료데이터 관련법</a:t>
            </a:r>
            <a:endParaRPr lang="en-US" altLang="ko-KR" dirty="0"/>
          </a:p>
          <a:p>
            <a:pPr marL="285750" indent="-285750">
              <a:buFontTx/>
              <a:buChar char="-"/>
            </a:pPr>
            <a:r>
              <a:rPr lang="en-US" altLang="ko-KR" dirty="0" err="1"/>
              <a:t>BraTS</a:t>
            </a:r>
            <a:r>
              <a:rPr lang="en-US" altLang="ko-KR" dirty="0"/>
              <a:t> </a:t>
            </a:r>
            <a:r>
              <a:rPr lang="ko-KR" altLang="en-US" dirty="0"/>
              <a:t>대회 요약</a:t>
            </a:r>
            <a:r>
              <a:rPr lang="en-US" altLang="ko-KR" dirty="0"/>
              <a:t>: (</a:t>
            </a:r>
            <a:r>
              <a:rPr lang="en-US" altLang="ko-KR" dirty="0" err="1"/>
              <a:t>unet</a:t>
            </a:r>
            <a:r>
              <a:rPr lang="en-US" altLang="ko-KR" dirty="0"/>
              <a:t> domination)</a:t>
            </a:r>
          </a:p>
          <a:p>
            <a:pPr marL="285750" indent="-285750">
              <a:buFontTx/>
              <a:buChar char="-"/>
            </a:pPr>
            <a:r>
              <a:rPr lang="ko-KR" altLang="en-US" dirty="0"/>
              <a:t>구성원 및 역할</a:t>
            </a:r>
            <a:endParaRPr lang="en-US" altLang="ko-KR" dirty="0"/>
          </a:p>
          <a:p>
            <a:pPr marL="285750" indent="-285750">
              <a:buFontTx/>
              <a:buChar char="-"/>
            </a:pPr>
            <a:r>
              <a:rPr lang="ko-KR" altLang="en-US" dirty="0"/>
              <a:t>프로젝트 추진 일정</a:t>
            </a:r>
            <a:endParaRPr lang="en-US" altLang="ko-KR" dirty="0"/>
          </a:p>
          <a:p>
            <a:endParaRPr lang="en-US" altLang="ko-KR" dirty="0"/>
          </a:p>
          <a:p>
            <a:r>
              <a:rPr lang="ko-KR" altLang="en-US" dirty="0"/>
              <a:t>분석 및 개발 결과</a:t>
            </a:r>
            <a:endParaRPr lang="en-US" altLang="ko-KR" dirty="0"/>
          </a:p>
          <a:p>
            <a:r>
              <a:rPr lang="en-US" altLang="ko-KR" dirty="0"/>
              <a:t>MRI</a:t>
            </a:r>
            <a:r>
              <a:rPr lang="ko-KR" altLang="en-US" dirty="0"/>
              <a:t>썰</a:t>
            </a:r>
            <a:endParaRPr lang="en-US" altLang="ko-KR" dirty="0"/>
          </a:p>
          <a:p>
            <a:r>
              <a:rPr lang="en-US" altLang="ko-KR" dirty="0"/>
              <a:t>Modality, </a:t>
            </a:r>
            <a:r>
              <a:rPr lang="en-US" altLang="ko-KR" dirty="0" err="1"/>
              <a:t>Biascorrection</a:t>
            </a:r>
            <a:r>
              <a:rPr lang="en-US" altLang="ko-KR" dirty="0"/>
              <a:t> (EDA)</a:t>
            </a:r>
          </a:p>
          <a:p>
            <a:r>
              <a:rPr lang="en-US" altLang="ko-KR" dirty="0"/>
              <a:t>2D </a:t>
            </a:r>
            <a:r>
              <a:rPr lang="ko-KR" altLang="en-US" dirty="0"/>
              <a:t>내용 및 결과</a:t>
            </a:r>
            <a:endParaRPr lang="en-US" altLang="ko-KR" dirty="0"/>
          </a:p>
          <a:p>
            <a:r>
              <a:rPr lang="en-US" altLang="ko-KR" dirty="0"/>
              <a:t>3D </a:t>
            </a:r>
            <a:r>
              <a:rPr lang="ko-KR" altLang="en-US" dirty="0"/>
              <a:t>내용 및 결과</a:t>
            </a:r>
            <a:endParaRPr lang="en-US" altLang="ko-KR" dirty="0"/>
          </a:p>
          <a:p>
            <a:r>
              <a:rPr lang="ko-KR" altLang="en-US" dirty="0"/>
              <a:t>구현 내용 및 결과</a:t>
            </a:r>
            <a:endParaRPr lang="en-US" altLang="ko-KR" dirty="0"/>
          </a:p>
          <a:p>
            <a:r>
              <a:rPr lang="en-US" altLang="ko-KR" dirty="0"/>
              <a:t>-</a:t>
            </a:r>
            <a:r>
              <a:rPr lang="ko-KR" altLang="en-US" dirty="0"/>
              <a:t>표 </a:t>
            </a:r>
            <a:r>
              <a:rPr lang="en-US" altLang="ko-KR" dirty="0"/>
              <a:t>(</a:t>
            </a:r>
            <a:r>
              <a:rPr lang="en-US" altLang="ko-KR" dirty="0" err="1"/>
              <a:t>keras</a:t>
            </a:r>
            <a:r>
              <a:rPr lang="ko-KR" altLang="en-US" dirty="0"/>
              <a:t>구현모델 돌려본 결과</a:t>
            </a:r>
            <a:r>
              <a:rPr lang="en-US" altLang="ko-KR" dirty="0"/>
              <a:t>)</a:t>
            </a:r>
          </a:p>
          <a:p>
            <a:endParaRPr lang="en-US" altLang="ko-KR" dirty="0"/>
          </a:p>
          <a:p>
            <a:r>
              <a:rPr lang="ko-KR" altLang="en-US" dirty="0"/>
              <a:t>기대효과</a:t>
            </a:r>
            <a:endParaRPr lang="en-US" altLang="ko-KR" dirty="0"/>
          </a:p>
          <a:p>
            <a:r>
              <a:rPr lang="en-US" altLang="ko-KR" dirty="0"/>
              <a:t>- prototype</a:t>
            </a:r>
          </a:p>
          <a:p>
            <a:pPr marL="285750" indent="-285750">
              <a:buFontTx/>
              <a:buChar char="-"/>
            </a:pPr>
            <a:r>
              <a:rPr lang="ko-KR" altLang="en-US" dirty="0"/>
              <a:t>누군가 </a:t>
            </a:r>
            <a:r>
              <a:rPr lang="en-US" altLang="ko-KR" dirty="0"/>
              <a:t>brats2020 </a:t>
            </a:r>
            <a:r>
              <a:rPr lang="ko-KR" altLang="en-US" dirty="0"/>
              <a:t>나간다면</a:t>
            </a:r>
            <a:r>
              <a:rPr lang="en-US" altLang="ko-KR" dirty="0"/>
              <a:t>…. </a:t>
            </a:r>
            <a:r>
              <a:rPr lang="ko-KR" altLang="en-US" dirty="0" err="1"/>
              <a:t>우리거</a:t>
            </a:r>
            <a:r>
              <a:rPr lang="ko-KR" altLang="en-US" dirty="0"/>
              <a:t> 보고 참고</a:t>
            </a:r>
            <a:r>
              <a:rPr lang="en-US" altLang="ko-KR" dirty="0"/>
              <a:t>….</a:t>
            </a:r>
          </a:p>
          <a:p>
            <a:pPr marL="285750" indent="-285750">
              <a:buFontTx/>
              <a:buChar char="-"/>
            </a:pPr>
            <a:r>
              <a:rPr lang="ko-KR" altLang="en-US" dirty="0"/>
              <a:t>실무연계 </a:t>
            </a:r>
            <a:r>
              <a:rPr lang="en-US" altLang="ko-KR" dirty="0"/>
              <a:t>(</a:t>
            </a:r>
            <a:r>
              <a:rPr lang="ko-KR" altLang="en-US" dirty="0"/>
              <a:t>의사들이 사용</a:t>
            </a:r>
            <a:r>
              <a:rPr lang="en-US" altLang="ko-KR" dirty="0"/>
              <a:t>)</a:t>
            </a:r>
          </a:p>
          <a:p>
            <a:endParaRPr lang="en-US" altLang="ko-KR" dirty="0"/>
          </a:p>
          <a:p>
            <a:pPr marL="285750" indent="-285750">
              <a:buFontTx/>
              <a:buChar char="-"/>
            </a:pPr>
            <a:r>
              <a:rPr lang="ko-KR" altLang="en-US" dirty="0"/>
              <a:t>향후 개선 사항</a:t>
            </a:r>
            <a:endParaRPr lang="en-US" altLang="ko-KR" dirty="0"/>
          </a:p>
          <a:p>
            <a:pPr marL="285750" indent="-285750">
              <a:buFontTx/>
              <a:buChar char="-"/>
            </a:pPr>
            <a:r>
              <a:rPr lang="ko-KR" altLang="en-US" dirty="0"/>
              <a:t>기대 효과</a:t>
            </a:r>
            <a:endParaRPr lang="en-US" altLang="ko-KR" dirty="0"/>
          </a:p>
          <a:p>
            <a:pPr marL="285750" indent="-285750">
              <a:buFontTx/>
              <a:buChar char="-"/>
            </a:pPr>
            <a:endParaRPr lang="en-US" altLang="ko-KR" dirty="0"/>
          </a:p>
          <a:p>
            <a:r>
              <a:rPr lang="ko-KR" altLang="en-US" dirty="0"/>
              <a:t>후기</a:t>
            </a:r>
            <a:endParaRPr lang="en-US" altLang="ko-KR" dirty="0"/>
          </a:p>
        </p:txBody>
      </p:sp>
    </p:spTree>
    <p:extLst>
      <p:ext uri="{BB962C8B-B14F-4D97-AF65-F5344CB8AC3E}">
        <p14:creationId xmlns:p14="http://schemas.microsoft.com/office/powerpoint/2010/main" val="3703097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91DD4BD-F4EB-4113-97E4-4B6A87A1D3B9}"/>
              </a:ext>
            </a:extLst>
          </p:cNvPr>
          <p:cNvSpPr txBox="1"/>
          <p:nvPr/>
        </p:nvSpPr>
        <p:spPr>
          <a:xfrm>
            <a:off x="2215826" y="2998113"/>
            <a:ext cx="5472760" cy="861774"/>
          </a:xfrm>
          <a:prstGeom prst="rect">
            <a:avLst/>
          </a:prstGeom>
          <a:noFill/>
        </p:spPr>
        <p:txBody>
          <a:bodyPr wrap="square" rtlCol="0">
            <a:spAutoFit/>
          </a:bodyPr>
          <a:lstStyle/>
          <a:p>
            <a:pPr algn="ctr"/>
            <a:r>
              <a:rPr lang="en-US" altLang="ko-KR" sz="5000" dirty="0"/>
              <a:t>III. </a:t>
            </a:r>
            <a:r>
              <a:rPr lang="ko-KR" altLang="en-US" sz="5000" dirty="0"/>
              <a:t>기대효과</a:t>
            </a:r>
          </a:p>
        </p:txBody>
      </p:sp>
    </p:spTree>
    <p:extLst>
      <p:ext uri="{BB962C8B-B14F-4D97-AF65-F5344CB8AC3E}">
        <p14:creationId xmlns:p14="http://schemas.microsoft.com/office/powerpoint/2010/main" val="2958141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033712A-34C2-42D3-9392-85880E570EC7}"/>
              </a:ext>
            </a:extLst>
          </p:cNvPr>
          <p:cNvSpPr>
            <a:spLocks noGrp="1"/>
          </p:cNvSpPr>
          <p:nvPr>
            <p:ph type="title"/>
          </p:nvPr>
        </p:nvSpPr>
        <p:spPr/>
        <p:txBody>
          <a:bodyPr/>
          <a:lstStyle/>
          <a:p>
            <a:endParaRPr lang="ko-KR" altLang="en-US" dirty="0"/>
          </a:p>
        </p:txBody>
      </p:sp>
    </p:spTree>
    <p:extLst>
      <p:ext uri="{BB962C8B-B14F-4D97-AF65-F5344CB8AC3E}">
        <p14:creationId xmlns:p14="http://schemas.microsoft.com/office/powerpoint/2010/main" val="1579655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033712A-34C2-42D3-9392-85880E570EC7}"/>
              </a:ext>
            </a:extLst>
          </p:cNvPr>
          <p:cNvSpPr>
            <a:spLocks noGrp="1"/>
          </p:cNvSpPr>
          <p:nvPr>
            <p:ph type="title"/>
          </p:nvPr>
        </p:nvSpPr>
        <p:spPr/>
        <p:txBody>
          <a:bodyPr/>
          <a:lstStyle/>
          <a:p>
            <a:endParaRPr lang="ko-KR" altLang="en-US" dirty="0"/>
          </a:p>
        </p:txBody>
      </p:sp>
    </p:spTree>
    <p:extLst>
      <p:ext uri="{BB962C8B-B14F-4D97-AF65-F5344CB8AC3E}">
        <p14:creationId xmlns:p14="http://schemas.microsoft.com/office/powerpoint/2010/main" val="930655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033712A-34C2-42D3-9392-85880E570EC7}"/>
              </a:ext>
            </a:extLst>
          </p:cNvPr>
          <p:cNvSpPr>
            <a:spLocks noGrp="1"/>
          </p:cNvSpPr>
          <p:nvPr>
            <p:ph type="title"/>
          </p:nvPr>
        </p:nvSpPr>
        <p:spPr/>
        <p:txBody>
          <a:bodyPr/>
          <a:lstStyle/>
          <a:p>
            <a:endParaRPr lang="ko-KR" altLang="en-US" dirty="0"/>
          </a:p>
        </p:txBody>
      </p:sp>
    </p:spTree>
    <p:extLst>
      <p:ext uri="{BB962C8B-B14F-4D97-AF65-F5344CB8AC3E}">
        <p14:creationId xmlns:p14="http://schemas.microsoft.com/office/powerpoint/2010/main" val="3999863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033712A-34C2-42D3-9392-85880E570EC7}"/>
              </a:ext>
            </a:extLst>
          </p:cNvPr>
          <p:cNvSpPr>
            <a:spLocks noGrp="1"/>
          </p:cNvSpPr>
          <p:nvPr>
            <p:ph type="title"/>
          </p:nvPr>
        </p:nvSpPr>
        <p:spPr/>
        <p:txBody>
          <a:bodyPr/>
          <a:lstStyle/>
          <a:p>
            <a:endParaRPr lang="ko-KR" altLang="en-US" dirty="0"/>
          </a:p>
        </p:txBody>
      </p:sp>
    </p:spTree>
    <p:extLst>
      <p:ext uri="{BB962C8B-B14F-4D97-AF65-F5344CB8AC3E}">
        <p14:creationId xmlns:p14="http://schemas.microsoft.com/office/powerpoint/2010/main" val="1202256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91DD4BD-F4EB-4113-97E4-4B6A87A1D3B9}"/>
              </a:ext>
            </a:extLst>
          </p:cNvPr>
          <p:cNvSpPr txBox="1"/>
          <p:nvPr/>
        </p:nvSpPr>
        <p:spPr>
          <a:xfrm>
            <a:off x="2215826" y="2998113"/>
            <a:ext cx="5472760" cy="861774"/>
          </a:xfrm>
          <a:prstGeom prst="rect">
            <a:avLst/>
          </a:prstGeom>
          <a:noFill/>
        </p:spPr>
        <p:txBody>
          <a:bodyPr wrap="square" rtlCol="0">
            <a:spAutoFit/>
          </a:bodyPr>
          <a:lstStyle/>
          <a:p>
            <a:pPr algn="ctr"/>
            <a:r>
              <a:rPr lang="en-US" altLang="ko-KR" sz="5000" dirty="0"/>
              <a:t>IV. </a:t>
            </a:r>
            <a:r>
              <a:rPr lang="ko-KR" altLang="en-US" sz="5000" dirty="0"/>
              <a:t>후기</a:t>
            </a:r>
          </a:p>
        </p:txBody>
      </p:sp>
    </p:spTree>
    <p:extLst>
      <p:ext uri="{BB962C8B-B14F-4D97-AF65-F5344CB8AC3E}">
        <p14:creationId xmlns:p14="http://schemas.microsoft.com/office/powerpoint/2010/main" val="298297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033712A-34C2-42D3-9392-85880E570EC7}"/>
              </a:ext>
            </a:extLst>
          </p:cNvPr>
          <p:cNvSpPr>
            <a:spLocks noGrp="1"/>
          </p:cNvSpPr>
          <p:nvPr>
            <p:ph type="title"/>
          </p:nvPr>
        </p:nvSpPr>
        <p:spPr/>
        <p:txBody>
          <a:bodyPr/>
          <a:lstStyle/>
          <a:p>
            <a:endParaRPr lang="ko-KR" altLang="en-US" dirty="0"/>
          </a:p>
        </p:txBody>
      </p:sp>
      <p:sp>
        <p:nvSpPr>
          <p:cNvPr id="4" name="TextBox 3">
            <a:extLst>
              <a:ext uri="{FF2B5EF4-FFF2-40B4-BE49-F238E27FC236}">
                <a16:creationId xmlns:a16="http://schemas.microsoft.com/office/drawing/2014/main" xmlns="" id="{BEFC2E83-2DE3-4666-8D2F-7AECDE6212DD}"/>
              </a:ext>
            </a:extLst>
          </p:cNvPr>
          <p:cNvSpPr txBox="1"/>
          <p:nvPr/>
        </p:nvSpPr>
        <p:spPr>
          <a:xfrm>
            <a:off x="149868" y="1474553"/>
            <a:ext cx="9482988" cy="2308324"/>
          </a:xfrm>
          <a:prstGeom prst="rect">
            <a:avLst/>
          </a:prstGeom>
          <a:noFill/>
        </p:spPr>
        <p:txBody>
          <a:bodyPr wrap="square" rtlCol="0">
            <a:spAutoFit/>
          </a:bodyPr>
          <a:lstStyle/>
          <a:p>
            <a:r>
              <a:rPr lang="ko-KR" altLang="en-US" dirty="0"/>
              <a:t>개선할 점</a:t>
            </a:r>
            <a:endParaRPr lang="en-US" altLang="ko-KR" dirty="0"/>
          </a:p>
          <a:p>
            <a:r>
              <a:rPr lang="en-US" altLang="ko-KR" dirty="0"/>
              <a:t>1. Outlier Prediction </a:t>
            </a:r>
            <a:r>
              <a:rPr lang="ko-KR" altLang="en-US" dirty="0"/>
              <a:t>분석</a:t>
            </a:r>
            <a:endParaRPr lang="en-US" altLang="ko-KR" dirty="0"/>
          </a:p>
          <a:p>
            <a:r>
              <a:rPr lang="en-US" altLang="ko-KR" dirty="0"/>
              <a:t>2. </a:t>
            </a:r>
            <a:r>
              <a:rPr lang="ko-KR" altLang="en-US" dirty="0"/>
              <a:t>방사선</a:t>
            </a:r>
            <a:r>
              <a:rPr lang="en-US" altLang="ko-KR" dirty="0"/>
              <a:t>, </a:t>
            </a:r>
            <a:r>
              <a:rPr lang="ko-KR" altLang="en-US" dirty="0"/>
              <a:t>신경외과 전문의와 협업 </a:t>
            </a:r>
            <a:endParaRPr lang="en-US" altLang="ko-KR" dirty="0"/>
          </a:p>
          <a:p>
            <a:r>
              <a:rPr lang="en-US" altLang="ko-KR" dirty="0"/>
              <a:t>-&gt; </a:t>
            </a:r>
            <a:r>
              <a:rPr lang="ko-KR" altLang="en-US" dirty="0"/>
              <a:t>의사결정과정을 배우고 참고할 수 있었다면 더 좋았을 것</a:t>
            </a:r>
            <a:r>
              <a:rPr lang="en-US" altLang="ko-KR" dirty="0"/>
              <a:t>.</a:t>
            </a:r>
          </a:p>
          <a:p>
            <a:r>
              <a:rPr lang="en-US" altLang="ko-KR" dirty="0"/>
              <a:t>3. </a:t>
            </a:r>
            <a:r>
              <a:rPr lang="ko-KR" altLang="en-US" dirty="0"/>
              <a:t>다양한 </a:t>
            </a:r>
            <a:r>
              <a:rPr lang="en-US" altLang="ko-KR" dirty="0"/>
              <a:t>augmentation</a:t>
            </a:r>
            <a:r>
              <a:rPr lang="ko-KR" altLang="en-US" dirty="0"/>
              <a:t> 도입을 통해 더 나은 </a:t>
            </a:r>
            <a:r>
              <a:rPr lang="en-US" altLang="ko-KR" dirty="0"/>
              <a:t>regularization</a:t>
            </a:r>
            <a:r>
              <a:rPr lang="ko-KR" altLang="en-US" dirty="0"/>
              <a:t>이 가능할 것</a:t>
            </a:r>
            <a:endParaRPr lang="en-US" altLang="ko-KR" dirty="0"/>
          </a:p>
          <a:p>
            <a:r>
              <a:rPr lang="en-US" altLang="ko-KR" dirty="0"/>
              <a:t>-&gt; ITK,</a:t>
            </a:r>
            <a:r>
              <a:rPr lang="ko-KR" altLang="en-US" dirty="0"/>
              <a:t> </a:t>
            </a:r>
            <a:r>
              <a:rPr lang="en-US" altLang="ko-KR" dirty="0" err="1"/>
              <a:t>Sitk</a:t>
            </a:r>
            <a:r>
              <a:rPr lang="ko-KR" altLang="en-US" dirty="0"/>
              <a:t>에 </a:t>
            </a:r>
            <a:r>
              <a:rPr lang="en-US" altLang="ko-KR" dirty="0"/>
              <a:t>3d </a:t>
            </a:r>
            <a:r>
              <a:rPr lang="en-US" altLang="ko-KR" dirty="0" err="1"/>
              <a:t>nii</a:t>
            </a:r>
            <a:r>
              <a:rPr lang="ko-KR" altLang="en-US" dirty="0"/>
              <a:t> </a:t>
            </a:r>
            <a:r>
              <a:rPr lang="en-US" altLang="ko-KR" dirty="0"/>
              <a:t>image</a:t>
            </a:r>
            <a:r>
              <a:rPr lang="ko-KR" altLang="en-US" dirty="0"/>
              <a:t> </a:t>
            </a:r>
            <a:r>
              <a:rPr lang="en-US" altLang="ko-KR" dirty="0"/>
              <a:t>augmentation</a:t>
            </a:r>
            <a:r>
              <a:rPr lang="ko-KR" altLang="en-US" dirty="0"/>
              <a:t>관련 코드가 구현되어 있음</a:t>
            </a:r>
            <a:r>
              <a:rPr lang="en-US" altLang="ko-KR" dirty="0"/>
              <a:t> -&gt; </a:t>
            </a:r>
            <a:r>
              <a:rPr lang="ko-KR" altLang="en-US" dirty="0"/>
              <a:t>적극 활용</a:t>
            </a:r>
            <a:endParaRPr lang="en-US" altLang="ko-KR" dirty="0"/>
          </a:p>
          <a:p>
            <a:r>
              <a:rPr lang="en-US" altLang="ko-KR" dirty="0"/>
              <a:t>4. H5 </a:t>
            </a:r>
            <a:r>
              <a:rPr lang="ko-KR" altLang="en-US" dirty="0"/>
              <a:t>파일 사용시 </a:t>
            </a:r>
            <a:r>
              <a:rPr lang="en-US" altLang="ko-KR" dirty="0"/>
              <a:t>validation </a:t>
            </a:r>
            <a:r>
              <a:rPr lang="ko-KR" altLang="en-US" dirty="0"/>
              <a:t>및 </a:t>
            </a:r>
            <a:r>
              <a:rPr lang="en-US" altLang="ko-KR" dirty="0"/>
              <a:t>training </a:t>
            </a:r>
            <a:r>
              <a:rPr lang="ko-KR" altLang="en-US" dirty="0"/>
              <a:t>파일 분리</a:t>
            </a:r>
            <a:r>
              <a:rPr lang="en-US" altLang="ko-KR" dirty="0"/>
              <a:t>. (multi threaded generator </a:t>
            </a:r>
            <a:r>
              <a:rPr lang="ko-KR" altLang="en-US" dirty="0"/>
              <a:t>접근</a:t>
            </a:r>
            <a:r>
              <a:rPr lang="en-US" altLang="ko-KR" dirty="0"/>
              <a:t>)</a:t>
            </a:r>
          </a:p>
          <a:p>
            <a:r>
              <a:rPr lang="en-US" altLang="ko-KR" dirty="0"/>
              <a:t>5. Multistep, cascading segmentation </a:t>
            </a:r>
            <a:r>
              <a:rPr lang="ko-KR" altLang="en-US" dirty="0"/>
              <a:t>적용</a:t>
            </a:r>
            <a:r>
              <a:rPr lang="en-US" altLang="ko-KR" dirty="0"/>
              <a:t>(</a:t>
            </a:r>
            <a:r>
              <a:rPr lang="ko-KR" altLang="en-US" dirty="0"/>
              <a:t>대세</a:t>
            </a:r>
            <a:r>
              <a:rPr lang="en-US" altLang="ko-KR" dirty="0"/>
              <a:t>)</a:t>
            </a:r>
          </a:p>
        </p:txBody>
      </p:sp>
      <p:sp>
        <p:nvSpPr>
          <p:cNvPr id="7" name="TextBox 6">
            <a:extLst>
              <a:ext uri="{FF2B5EF4-FFF2-40B4-BE49-F238E27FC236}">
                <a16:creationId xmlns:a16="http://schemas.microsoft.com/office/drawing/2014/main" xmlns="" id="{60D00A5D-6D2B-4870-A7A2-3D6DEE6E41FC}"/>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
        <p:nvSpPr>
          <p:cNvPr id="8" name="TextBox 7">
            <a:extLst>
              <a:ext uri="{FF2B5EF4-FFF2-40B4-BE49-F238E27FC236}">
                <a16:creationId xmlns:a16="http://schemas.microsoft.com/office/drawing/2014/main" xmlns="" id="{DA94CE56-0AD6-4FB1-8ADF-FF7A117B7CB6}"/>
              </a:ext>
            </a:extLst>
          </p:cNvPr>
          <p:cNvSpPr txBox="1"/>
          <p:nvPr/>
        </p:nvSpPr>
        <p:spPr>
          <a:xfrm>
            <a:off x="163541" y="3973473"/>
            <a:ext cx="9577330" cy="923330"/>
          </a:xfrm>
          <a:prstGeom prst="rect">
            <a:avLst/>
          </a:prstGeom>
          <a:noFill/>
        </p:spPr>
        <p:txBody>
          <a:bodyPr wrap="square" rtlCol="0">
            <a:spAutoFit/>
          </a:bodyPr>
          <a:lstStyle/>
          <a:p>
            <a:r>
              <a:rPr lang="ko-KR" altLang="en-US" dirty="0" err="1"/>
              <a:t>아쉬운점</a:t>
            </a:r>
            <a:endParaRPr lang="en-US" altLang="ko-KR" dirty="0"/>
          </a:p>
          <a:p>
            <a:r>
              <a:rPr lang="ko-KR" altLang="en-US" dirty="0"/>
              <a:t>진입장벽을 </a:t>
            </a:r>
            <a:r>
              <a:rPr lang="ko-KR" altLang="en-US" dirty="0" err="1"/>
              <a:t>예상못하고</a:t>
            </a:r>
            <a:r>
              <a:rPr lang="ko-KR" altLang="en-US" dirty="0"/>
              <a:t> 데이터 </a:t>
            </a:r>
            <a:r>
              <a:rPr lang="ko-KR" altLang="en-US" dirty="0" err="1"/>
              <a:t>전처리</a:t>
            </a:r>
            <a:r>
              <a:rPr lang="ko-KR" altLang="en-US" dirty="0"/>
              <a:t> 및 </a:t>
            </a:r>
            <a:r>
              <a:rPr lang="en-US" altLang="ko-KR" dirty="0"/>
              <a:t>generator </a:t>
            </a:r>
            <a:r>
              <a:rPr lang="ko-KR" altLang="en-US" dirty="0"/>
              <a:t>관련부분에 시간을 많이 허비하게 되어 아쉬움이 남음</a:t>
            </a:r>
            <a:r>
              <a:rPr lang="en-US" altLang="ko-KR" dirty="0"/>
              <a:t>.</a:t>
            </a:r>
          </a:p>
        </p:txBody>
      </p:sp>
      <p:sp>
        <p:nvSpPr>
          <p:cNvPr id="10" name="TextBox 9">
            <a:extLst>
              <a:ext uri="{FF2B5EF4-FFF2-40B4-BE49-F238E27FC236}">
                <a16:creationId xmlns:a16="http://schemas.microsoft.com/office/drawing/2014/main" xmlns="" id="{22E36385-4EED-4BEE-8E60-D8CA6C0F948E}"/>
              </a:ext>
            </a:extLst>
          </p:cNvPr>
          <p:cNvSpPr txBox="1"/>
          <p:nvPr/>
        </p:nvSpPr>
        <p:spPr>
          <a:xfrm>
            <a:off x="163541" y="5085230"/>
            <a:ext cx="9577330" cy="923330"/>
          </a:xfrm>
          <a:prstGeom prst="rect">
            <a:avLst/>
          </a:prstGeom>
          <a:noFill/>
        </p:spPr>
        <p:txBody>
          <a:bodyPr wrap="square" rtlCol="0">
            <a:spAutoFit/>
          </a:bodyPr>
          <a:lstStyle/>
          <a:p>
            <a:r>
              <a:rPr lang="ko-KR" altLang="en-US" dirty="0"/>
              <a:t>기타</a:t>
            </a:r>
            <a:endParaRPr lang="en-US" altLang="ko-KR" dirty="0"/>
          </a:p>
          <a:p>
            <a:r>
              <a:rPr lang="ko-KR" altLang="en-US" dirty="0"/>
              <a:t>팀원들이 모두 적극적으로 끝까지 임해줘서 고마웠고</a:t>
            </a:r>
            <a:r>
              <a:rPr lang="en-US" altLang="ko-KR" dirty="0"/>
              <a:t>, </a:t>
            </a:r>
            <a:r>
              <a:rPr lang="ko-KR" altLang="en-US" dirty="0"/>
              <a:t>스스로도 분발할 수 있었음</a:t>
            </a:r>
            <a:r>
              <a:rPr lang="en-US" altLang="ko-KR" dirty="0"/>
              <a:t>.</a:t>
            </a:r>
          </a:p>
          <a:p>
            <a:r>
              <a:rPr lang="ko-KR" altLang="en-US" dirty="0" err="1"/>
              <a:t>조성훈멘토님</a:t>
            </a:r>
            <a:r>
              <a:rPr lang="en-US" altLang="ko-KR" dirty="0"/>
              <a:t>, </a:t>
            </a:r>
            <a:r>
              <a:rPr lang="ko-KR" altLang="en-US" dirty="0" err="1"/>
              <a:t>임비멘토님을</a:t>
            </a:r>
            <a:r>
              <a:rPr lang="ko-KR" altLang="en-US" dirty="0"/>
              <a:t> 비롯한 멘토님들의 도움 덕분에 </a:t>
            </a:r>
            <a:r>
              <a:rPr lang="ko-KR" altLang="en-US" dirty="0" err="1"/>
              <a:t>이정도나마</a:t>
            </a:r>
            <a:r>
              <a:rPr lang="ko-KR" altLang="en-US" dirty="0"/>
              <a:t> 해낼 수 있었음</a:t>
            </a:r>
            <a:r>
              <a:rPr lang="en-US" altLang="ko-KR" dirty="0"/>
              <a:t>.</a:t>
            </a:r>
          </a:p>
        </p:txBody>
      </p:sp>
    </p:spTree>
    <p:extLst>
      <p:ext uri="{BB962C8B-B14F-4D97-AF65-F5344CB8AC3E}">
        <p14:creationId xmlns:p14="http://schemas.microsoft.com/office/powerpoint/2010/main" val="603461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033712A-34C2-42D3-9392-85880E570EC7}"/>
              </a:ext>
            </a:extLst>
          </p:cNvPr>
          <p:cNvSpPr>
            <a:spLocks noGrp="1"/>
          </p:cNvSpPr>
          <p:nvPr>
            <p:ph type="title"/>
          </p:nvPr>
        </p:nvSpPr>
        <p:spPr/>
        <p:txBody>
          <a:bodyPr/>
          <a:lstStyle/>
          <a:p>
            <a:endParaRPr lang="ko-KR" altLang="en-US" dirty="0"/>
          </a:p>
        </p:txBody>
      </p:sp>
    </p:spTree>
    <p:extLst>
      <p:ext uri="{BB962C8B-B14F-4D97-AF65-F5344CB8AC3E}">
        <p14:creationId xmlns:p14="http://schemas.microsoft.com/office/powerpoint/2010/main" val="3710582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033712A-34C2-42D3-9392-85880E570EC7}"/>
              </a:ext>
            </a:extLst>
          </p:cNvPr>
          <p:cNvSpPr>
            <a:spLocks noGrp="1"/>
          </p:cNvSpPr>
          <p:nvPr>
            <p:ph type="title"/>
          </p:nvPr>
        </p:nvSpPr>
        <p:spPr/>
        <p:txBody>
          <a:bodyPr/>
          <a:lstStyle/>
          <a:p>
            <a:endParaRPr lang="ko-KR" altLang="en-US" dirty="0"/>
          </a:p>
        </p:txBody>
      </p:sp>
    </p:spTree>
    <p:extLst>
      <p:ext uri="{BB962C8B-B14F-4D97-AF65-F5344CB8AC3E}">
        <p14:creationId xmlns:p14="http://schemas.microsoft.com/office/powerpoint/2010/main" val="629366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033712A-34C2-42D3-9392-85880E570EC7}"/>
              </a:ext>
            </a:extLst>
          </p:cNvPr>
          <p:cNvSpPr>
            <a:spLocks noGrp="1"/>
          </p:cNvSpPr>
          <p:nvPr>
            <p:ph type="title"/>
          </p:nvPr>
        </p:nvSpPr>
        <p:spPr/>
        <p:txBody>
          <a:bodyPr/>
          <a:lstStyle/>
          <a:p>
            <a:endParaRPr lang="ko-KR" altLang="en-US" dirty="0"/>
          </a:p>
        </p:txBody>
      </p:sp>
    </p:spTree>
    <p:extLst>
      <p:ext uri="{BB962C8B-B14F-4D97-AF65-F5344CB8AC3E}">
        <p14:creationId xmlns:p14="http://schemas.microsoft.com/office/powerpoint/2010/main" val="971296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0AF74F0-6F4E-4517-894C-1E30FBC05729}"/>
              </a:ext>
            </a:extLst>
          </p:cNvPr>
          <p:cNvSpPr txBox="1"/>
          <p:nvPr/>
        </p:nvSpPr>
        <p:spPr>
          <a:xfrm>
            <a:off x="2503866" y="2998113"/>
            <a:ext cx="4896680" cy="861774"/>
          </a:xfrm>
          <a:prstGeom prst="rect">
            <a:avLst/>
          </a:prstGeom>
          <a:noFill/>
        </p:spPr>
        <p:txBody>
          <a:bodyPr wrap="square" rtlCol="0">
            <a:spAutoFit/>
          </a:bodyPr>
          <a:lstStyle/>
          <a:p>
            <a:pPr algn="ctr"/>
            <a:r>
              <a:rPr lang="en-US" altLang="ko-KR" sz="5000" dirty="0"/>
              <a:t>I.</a:t>
            </a:r>
            <a:r>
              <a:rPr lang="ko-KR" altLang="en-US" sz="5000" dirty="0"/>
              <a:t> 프로젝트 개요</a:t>
            </a:r>
          </a:p>
        </p:txBody>
      </p:sp>
    </p:spTree>
    <p:extLst>
      <p:ext uri="{BB962C8B-B14F-4D97-AF65-F5344CB8AC3E}">
        <p14:creationId xmlns:p14="http://schemas.microsoft.com/office/powerpoint/2010/main" val="2503741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033712A-34C2-42D3-9392-85880E570EC7}"/>
              </a:ext>
            </a:extLst>
          </p:cNvPr>
          <p:cNvSpPr>
            <a:spLocks noGrp="1"/>
          </p:cNvSpPr>
          <p:nvPr>
            <p:ph type="title"/>
          </p:nvPr>
        </p:nvSpPr>
        <p:spPr/>
        <p:txBody>
          <a:bodyPr/>
          <a:lstStyle/>
          <a:p>
            <a:endParaRPr lang="ko-KR" altLang="en-US" dirty="0"/>
          </a:p>
        </p:txBody>
      </p:sp>
    </p:spTree>
    <p:extLst>
      <p:ext uri="{BB962C8B-B14F-4D97-AF65-F5344CB8AC3E}">
        <p14:creationId xmlns:p14="http://schemas.microsoft.com/office/powerpoint/2010/main" val="1023886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033712A-34C2-42D3-9392-85880E570EC7}"/>
              </a:ext>
            </a:extLst>
          </p:cNvPr>
          <p:cNvSpPr>
            <a:spLocks noGrp="1"/>
          </p:cNvSpPr>
          <p:nvPr>
            <p:ph type="title"/>
          </p:nvPr>
        </p:nvSpPr>
        <p:spPr/>
        <p:txBody>
          <a:bodyPr/>
          <a:lstStyle/>
          <a:p>
            <a:endParaRPr lang="ko-KR" altLang="en-US" dirty="0"/>
          </a:p>
        </p:txBody>
      </p:sp>
    </p:spTree>
    <p:extLst>
      <p:ext uri="{BB962C8B-B14F-4D97-AF65-F5344CB8AC3E}">
        <p14:creationId xmlns:p14="http://schemas.microsoft.com/office/powerpoint/2010/main" val="2690712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3E965EB0-CDC5-48EA-BD63-FDBCCC56E3DB}"/>
              </a:ext>
            </a:extLst>
          </p:cNvPr>
          <p:cNvSpPr>
            <a:spLocks noGrp="1"/>
          </p:cNvSpPr>
          <p:nvPr>
            <p:ph type="title"/>
          </p:nvPr>
        </p:nvSpPr>
        <p:spPr/>
        <p:txBody>
          <a:bodyPr/>
          <a:lstStyle/>
          <a:p>
            <a:r>
              <a:rPr lang="en-US" altLang="ko-KR" dirty="0"/>
              <a:t>Multimodal images</a:t>
            </a:r>
            <a:endParaRPr lang="ko-KR" altLang="en-US" dirty="0"/>
          </a:p>
        </p:txBody>
      </p:sp>
      <p:pic>
        <p:nvPicPr>
          <p:cNvPr id="9" name="Picture 2" descr="Segmentation of Brain Tumors Using DeepLabv3+ | SpringerLink">
            <a:extLst>
              <a:ext uri="{FF2B5EF4-FFF2-40B4-BE49-F238E27FC236}">
                <a16:creationId xmlns:a16="http://schemas.microsoft.com/office/drawing/2014/main" xmlns="" id="{9B1A5E84-1AE8-4CA6-91AD-71AC0527AC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897" t="1132" r="500" b="7168"/>
          <a:stretch/>
        </p:blipFill>
        <p:spPr bwMode="auto">
          <a:xfrm>
            <a:off x="10064916" y="1700760"/>
            <a:ext cx="2520351" cy="46307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egmentation of Brain Tumors Using DeepLabv3+ | SpringerLink">
            <a:extLst>
              <a:ext uri="{FF2B5EF4-FFF2-40B4-BE49-F238E27FC236}">
                <a16:creationId xmlns:a16="http://schemas.microsoft.com/office/drawing/2014/main" xmlns="" id="{12C6396A-AA54-4FB7-A2CB-F5A6D1042C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084" t="1382" r="34313" b="55787"/>
          <a:stretch/>
        </p:blipFill>
        <p:spPr bwMode="auto">
          <a:xfrm>
            <a:off x="10064916" y="4134920"/>
            <a:ext cx="2520351" cy="216296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xmlns="" id="{B613FCA0-D0C3-4A04-BD3C-E371EB12CB27}"/>
              </a:ext>
            </a:extLst>
          </p:cNvPr>
          <p:cNvGrpSpPr/>
          <p:nvPr/>
        </p:nvGrpSpPr>
        <p:grpSpPr>
          <a:xfrm>
            <a:off x="559596" y="1700759"/>
            <a:ext cx="5040700" cy="4630725"/>
            <a:chOff x="-1888744" y="5589300"/>
            <a:chExt cx="5040700" cy="4630725"/>
          </a:xfrm>
        </p:grpSpPr>
        <p:pic>
          <p:nvPicPr>
            <p:cNvPr id="8" name="Picture 2" descr="Segmentation of Brain Tumors Using DeepLabv3+ | SpringerLink">
              <a:extLst>
                <a:ext uri="{FF2B5EF4-FFF2-40B4-BE49-F238E27FC236}">
                  <a16:creationId xmlns:a16="http://schemas.microsoft.com/office/drawing/2014/main" xmlns="" id="{F43C7087-7B71-409A-A70A-85451046ED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76" t="1382" r="35718" b="6919"/>
            <a:stretch/>
          </p:blipFill>
          <p:spPr bwMode="auto">
            <a:xfrm>
              <a:off x="-1888744" y="5589300"/>
              <a:ext cx="5040700" cy="46307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egmentation of Brain Tumors Using DeepLabv3+ | SpringerLink">
              <a:extLst>
                <a:ext uri="{FF2B5EF4-FFF2-40B4-BE49-F238E27FC236}">
                  <a16:creationId xmlns:a16="http://schemas.microsoft.com/office/drawing/2014/main" xmlns="" id="{43CA8291-C3C7-43BD-9DDE-6F245459CF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490" t="49245" r="2271" b="5123"/>
            <a:stretch/>
          </p:blipFill>
          <p:spPr bwMode="auto">
            <a:xfrm>
              <a:off x="662621" y="5600342"/>
              <a:ext cx="2489335" cy="230432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2" descr="Segmentation of Brain Tumors Using DeepLabv3+ | SpringerLink">
            <a:extLst>
              <a:ext uri="{FF2B5EF4-FFF2-40B4-BE49-F238E27FC236}">
                <a16:creationId xmlns:a16="http://schemas.microsoft.com/office/drawing/2014/main" xmlns="" id="{972F3DBE-95EF-4D73-8420-2C382E83F5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084" t="1382" r="34313" b="55787"/>
          <a:stretch/>
        </p:blipFill>
        <p:spPr bwMode="auto">
          <a:xfrm>
            <a:off x="6737400" y="2934640"/>
            <a:ext cx="2520351" cy="2162962"/>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xmlns="" id="{78A14236-10D8-4F4B-9B4C-6D910771A554}"/>
              </a:ext>
            </a:extLst>
          </p:cNvPr>
          <p:cNvSpPr/>
          <p:nvPr/>
        </p:nvSpPr>
        <p:spPr>
          <a:xfrm>
            <a:off x="559596" y="6362009"/>
            <a:ext cx="4164350" cy="461665"/>
          </a:xfrm>
          <a:prstGeom prst="rect">
            <a:avLst/>
          </a:prstGeom>
        </p:spPr>
        <p:txBody>
          <a:bodyPr wrap="square">
            <a:spAutoFit/>
          </a:bodyPr>
          <a:lstStyle/>
          <a:p>
            <a:r>
              <a:rPr lang="en-US" altLang="ko-KR" sz="1200" b="1" dirty="0"/>
              <a:t>Choudhury et al.</a:t>
            </a:r>
          </a:p>
          <a:p>
            <a:r>
              <a:rPr lang="en-US" altLang="ko-KR" sz="1200" dirty="0">
                <a:hlinkClick r:id="rId3"/>
              </a:rPr>
              <a:t>Segmentation of Brain Tumors Using DeepLabv3+</a:t>
            </a:r>
            <a:endParaRPr lang="ko-KR" altLang="en-US" sz="1200" dirty="0"/>
          </a:p>
        </p:txBody>
      </p:sp>
      <p:sp>
        <p:nvSpPr>
          <p:cNvPr id="13" name="화살표: 오른쪽 12">
            <a:extLst>
              <a:ext uri="{FF2B5EF4-FFF2-40B4-BE49-F238E27FC236}">
                <a16:creationId xmlns:a16="http://schemas.microsoft.com/office/drawing/2014/main" xmlns="" id="{EAC2037D-CB94-4D30-A472-56468E3C3CB4}"/>
              </a:ext>
            </a:extLst>
          </p:cNvPr>
          <p:cNvSpPr/>
          <p:nvPr/>
        </p:nvSpPr>
        <p:spPr>
          <a:xfrm>
            <a:off x="5899649" y="3742261"/>
            <a:ext cx="606190" cy="54772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xmlns="" id="{4377F594-0415-4649-B9D5-2C89692E83C8}"/>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3609244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033712A-34C2-42D3-9392-85880E570EC7}"/>
              </a:ext>
            </a:extLst>
          </p:cNvPr>
          <p:cNvSpPr>
            <a:spLocks noGrp="1"/>
          </p:cNvSpPr>
          <p:nvPr>
            <p:ph type="title"/>
          </p:nvPr>
        </p:nvSpPr>
        <p:spPr/>
        <p:txBody>
          <a:bodyPr/>
          <a:lstStyle/>
          <a:p>
            <a:r>
              <a:rPr lang="en-US" altLang="ko-KR" dirty="0"/>
              <a:t>Preprocessing – skull stripping</a:t>
            </a:r>
            <a:endParaRPr lang="ko-KR" altLang="en-US" dirty="0"/>
          </a:p>
        </p:txBody>
      </p:sp>
      <p:pic>
        <p:nvPicPr>
          <p:cNvPr id="1028" name="Picture 4" descr="Skull-stripping steps: (A) input images, (B) brain contouring, and ...">
            <a:extLst>
              <a:ext uri="{FF2B5EF4-FFF2-40B4-BE49-F238E27FC236}">
                <a16:creationId xmlns:a16="http://schemas.microsoft.com/office/drawing/2014/main" xmlns="" id="{B1994007-8D67-4109-81A9-5A2BFF5AC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77" y="2204830"/>
            <a:ext cx="8821948" cy="3103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xmlns="" id="{1DFB075C-84DE-4FD5-BD55-700F258CAA6A}"/>
              </a:ext>
            </a:extLst>
          </p:cNvPr>
          <p:cNvSpPr/>
          <p:nvPr/>
        </p:nvSpPr>
        <p:spPr>
          <a:xfrm>
            <a:off x="487586" y="5877340"/>
            <a:ext cx="6840950" cy="461665"/>
          </a:xfrm>
          <a:prstGeom prst="rect">
            <a:avLst/>
          </a:prstGeom>
        </p:spPr>
        <p:txBody>
          <a:bodyPr wrap="square">
            <a:spAutoFit/>
          </a:bodyPr>
          <a:lstStyle/>
          <a:p>
            <a:r>
              <a:rPr lang="en-US" altLang="ko-KR" sz="1200" b="1" dirty="0"/>
              <a:t>Hosseini et al</a:t>
            </a:r>
            <a:endParaRPr lang="ko-KR" altLang="en-US" sz="1200" dirty="0"/>
          </a:p>
          <a:p>
            <a:r>
              <a:rPr lang="en-US" altLang="ko-KR" sz="1200" b="1" u="sng" dirty="0">
                <a:hlinkClick r:id="rId3"/>
              </a:rPr>
              <a:t>Automatic and Manual Segmentation of Hippocampus in Epileptic Patients MRI</a:t>
            </a:r>
            <a:endParaRPr lang="ko-KR" altLang="en-US" sz="1200" dirty="0"/>
          </a:p>
        </p:txBody>
      </p:sp>
      <p:sp>
        <p:nvSpPr>
          <p:cNvPr id="7" name="TextBox 6">
            <a:extLst>
              <a:ext uri="{FF2B5EF4-FFF2-40B4-BE49-F238E27FC236}">
                <a16:creationId xmlns:a16="http://schemas.microsoft.com/office/drawing/2014/main" xmlns="" id="{9658C29A-FFC7-466B-9AEA-502143B95AA9}"/>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3540097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D11EE7A-9A62-4E9F-ABA2-4A07AFCCB297}"/>
              </a:ext>
            </a:extLst>
          </p:cNvPr>
          <p:cNvSpPr>
            <a:spLocks noGrp="1"/>
          </p:cNvSpPr>
          <p:nvPr>
            <p:ph type="title"/>
          </p:nvPr>
        </p:nvSpPr>
        <p:spPr>
          <a:xfrm>
            <a:off x="271556" y="376112"/>
            <a:ext cx="9433310" cy="553998"/>
          </a:xfrm>
        </p:spPr>
        <p:txBody>
          <a:bodyPr/>
          <a:lstStyle/>
          <a:p>
            <a:r>
              <a:rPr lang="en-US" altLang="ko-KR" dirty="0"/>
              <a:t>Preprocessing – N4 </a:t>
            </a:r>
            <a:r>
              <a:rPr lang="en-US" altLang="ko-KR" dirty="0" err="1"/>
              <a:t>biasfield</a:t>
            </a:r>
            <a:r>
              <a:rPr lang="en-US" altLang="ko-KR" dirty="0"/>
              <a:t> correction </a:t>
            </a:r>
            <a:endParaRPr lang="ko-KR" altLang="en-US" dirty="0"/>
          </a:p>
        </p:txBody>
      </p:sp>
      <p:pic>
        <p:nvPicPr>
          <p:cNvPr id="2050" name="Picture 2" descr="Example of inhomogeneity correction of original image (A) using N4 bias field correction (B) and Gaussian filter based method (C). The bottom row shows their intensity histogram. The white arrow shows the center of hotspot. The black arrows show WM signal (left) and GM and formalin signal (right). Note that the high border signals in panels (B and C) are know effects of the N4 algorithm, however, these borders were removed before further image processing.">
            <a:extLst>
              <a:ext uri="{FF2B5EF4-FFF2-40B4-BE49-F238E27FC236}">
                <a16:creationId xmlns:a16="http://schemas.microsoft.com/office/drawing/2014/main" xmlns="" id="{F0513EE4-C1F2-4237-B42F-164F41AE18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6800"/>
          <a:stretch/>
        </p:blipFill>
        <p:spPr bwMode="auto">
          <a:xfrm>
            <a:off x="1578211" y="1759082"/>
            <a:ext cx="2520350" cy="4295775"/>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xmlns="" id="{D9E1E596-4FF5-4A0E-92A7-952D0A41DB46}"/>
              </a:ext>
            </a:extLst>
          </p:cNvPr>
          <p:cNvSpPr/>
          <p:nvPr/>
        </p:nvSpPr>
        <p:spPr>
          <a:xfrm>
            <a:off x="199546" y="6181806"/>
            <a:ext cx="7798030" cy="430887"/>
          </a:xfrm>
          <a:prstGeom prst="rect">
            <a:avLst/>
          </a:prstGeom>
        </p:spPr>
        <p:txBody>
          <a:bodyPr wrap="square">
            <a:spAutoFit/>
          </a:bodyPr>
          <a:lstStyle/>
          <a:p>
            <a:r>
              <a:rPr lang="en-US" altLang="ko-KR" sz="1100" b="1" dirty="0"/>
              <a:t>Yang et al</a:t>
            </a:r>
            <a:endParaRPr lang="en-US" altLang="ko-KR" sz="1100" b="1" dirty="0">
              <a:hlinkClick r:id="rId3"/>
            </a:endParaRPr>
          </a:p>
          <a:p>
            <a:r>
              <a:rPr lang="en-US" altLang="ko-KR" sz="1100" b="1" dirty="0">
                <a:hlinkClick r:id="rId3"/>
              </a:rPr>
              <a:t>Integration of ultra-high field MRI and histology for connectome based research of brain disorders</a:t>
            </a:r>
            <a:endParaRPr lang="ko-KR" altLang="en-US" sz="1100" dirty="0"/>
          </a:p>
        </p:txBody>
      </p:sp>
      <p:pic>
        <p:nvPicPr>
          <p:cNvPr id="5" name="Picture 2" descr="Example of inhomogeneity correction of original image (A) using N4 bias field correction (B) and Gaussian filter based method (C). The bottom row shows their intensity histogram. The white arrow shows the center of hotspot. The black arrows show WM signal (left) and GM and formalin signal (right). Note that the high border signals in panels (B and C) are know effects of the N4 algorithm, however, these borders were removed before further image processing.">
            <a:extLst>
              <a:ext uri="{FF2B5EF4-FFF2-40B4-BE49-F238E27FC236}">
                <a16:creationId xmlns:a16="http://schemas.microsoft.com/office/drawing/2014/main" xmlns="" id="{4173084D-3E3D-4FAB-AE23-457ED240DC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692" r="34268"/>
          <a:stretch/>
        </p:blipFill>
        <p:spPr bwMode="auto">
          <a:xfrm>
            <a:off x="5672306" y="1759082"/>
            <a:ext cx="2432310" cy="42957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B1F87495-F470-4439-B393-DDFEE33AF73D}"/>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333045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7716CD8-EE82-45AF-8BF1-3A9509B45356}"/>
              </a:ext>
            </a:extLst>
          </p:cNvPr>
          <p:cNvSpPr txBox="1"/>
          <p:nvPr/>
        </p:nvSpPr>
        <p:spPr>
          <a:xfrm>
            <a:off x="2215826" y="2998113"/>
            <a:ext cx="5472760" cy="861774"/>
          </a:xfrm>
          <a:prstGeom prst="rect">
            <a:avLst/>
          </a:prstGeom>
          <a:noFill/>
        </p:spPr>
        <p:txBody>
          <a:bodyPr wrap="square" rtlCol="0">
            <a:spAutoFit/>
          </a:bodyPr>
          <a:lstStyle/>
          <a:p>
            <a:pPr algn="ctr"/>
            <a:r>
              <a:rPr lang="en-US" altLang="ko-KR" sz="5000" dirty="0"/>
              <a:t>II.</a:t>
            </a:r>
            <a:r>
              <a:rPr lang="ko-KR" altLang="en-US" sz="5000" dirty="0"/>
              <a:t> 분석</a:t>
            </a:r>
            <a:r>
              <a:rPr lang="en-US" altLang="ko-KR" sz="5000" dirty="0"/>
              <a:t>, </a:t>
            </a:r>
            <a:r>
              <a:rPr lang="ko-KR" altLang="en-US" sz="5000" dirty="0"/>
              <a:t>개발 결과</a:t>
            </a:r>
          </a:p>
        </p:txBody>
      </p:sp>
    </p:spTree>
    <p:extLst>
      <p:ext uri="{BB962C8B-B14F-4D97-AF65-F5344CB8AC3E}">
        <p14:creationId xmlns:p14="http://schemas.microsoft.com/office/powerpoint/2010/main" val="2386046892"/>
      </p:ext>
    </p:extLst>
  </p:cSld>
  <p:clrMapOvr>
    <a:masterClrMapping/>
  </p:clrMapOvr>
</p:sld>
</file>

<file path=ppt/theme/theme1.xml><?xml version="1.0" encoding="utf-8"?>
<a:theme xmlns:a="http://schemas.openxmlformats.org/drawingml/2006/main" name="Office 테마">
  <a:themeElements>
    <a:clrScheme name="빅데이터">
      <a:dk1>
        <a:sysClr val="windowText" lastClr="000000"/>
      </a:dk1>
      <a:lt1>
        <a:sysClr val="window" lastClr="FFFFFF"/>
      </a:lt1>
      <a:dk2>
        <a:srgbClr val="08CCEF"/>
      </a:dk2>
      <a:lt2>
        <a:srgbClr val="167CD1"/>
      </a:lt2>
      <a:accent1>
        <a:srgbClr val="023F73"/>
      </a:accent1>
      <a:accent2>
        <a:srgbClr val="023F73"/>
      </a:accent2>
      <a:accent3>
        <a:srgbClr val="6956E0"/>
      </a:accent3>
      <a:accent4>
        <a:srgbClr val="ED5323"/>
      </a:accent4>
      <a:accent5>
        <a:srgbClr val="4FDED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24174</TotalTime>
  <Words>786</Words>
  <Application>Microsoft Office PowerPoint</Application>
  <PresentationFormat>사용자 지정</PresentationFormat>
  <Paragraphs>381</Paragraphs>
  <Slides>29</Slides>
  <Notes>1</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29</vt:i4>
      </vt:variant>
    </vt:vector>
  </HeadingPairs>
  <TitlesOfParts>
    <vt:vector size="33" baseType="lpstr">
      <vt:lpstr>Wingdings</vt:lpstr>
      <vt:lpstr>Arial</vt:lpstr>
      <vt:lpstr>맑은 고딕</vt:lpstr>
      <vt:lpstr>Office 테마</vt:lpstr>
      <vt:lpstr>PowerPoint 프레젠테이션</vt:lpstr>
      <vt:lpstr>PowerPoint 프레젠테이션</vt:lpstr>
      <vt:lpstr>PowerPoint 프레젠테이션</vt:lpstr>
      <vt:lpstr>PowerPoint 프레젠테이션</vt:lpstr>
      <vt:lpstr>PowerPoint 프레젠테이션</vt:lpstr>
      <vt:lpstr>Multimodal images</vt:lpstr>
      <vt:lpstr>Preprocessing – skull stripping</vt:lpstr>
      <vt:lpstr>Preprocessing – N4 biasfield correction </vt:lpstr>
      <vt:lpstr>PowerPoint 프레젠테이션</vt:lpstr>
      <vt:lpstr>3D Unet: Data prep</vt:lpstr>
      <vt:lpstr>논문 및 소스코드 탐색</vt:lpstr>
      <vt:lpstr>3D Unet: F. Isensee, D.G.Ellis, F.Wang</vt:lpstr>
      <vt:lpstr>3D Unet: Process</vt:lpstr>
      <vt:lpstr>3D Unet: Hurdles</vt:lpstr>
      <vt:lpstr>3D Unet: Hurdles</vt:lpstr>
      <vt:lpstr>3D Unet: Model</vt:lpstr>
      <vt:lpstr>3D Unet: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credu</dc:creator>
  <cp:lastModifiedBy>Windows 사용자</cp:lastModifiedBy>
  <cp:revision>700</cp:revision>
  <cp:lastPrinted>2018-04-27T00:36:43Z</cp:lastPrinted>
  <dcterms:created xsi:type="dcterms:W3CDTF">2017-01-02T01:56:58Z</dcterms:created>
  <dcterms:modified xsi:type="dcterms:W3CDTF">2020-06-18T04:20:26Z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\\26.2.118.83\Share\08.정부지원\☆ 혁신성장 청년인재\＃2018 혁신 운영\40. 프로젝트발표회\04 수료식 장표\혁신성장청년인재 1기_수료식(수정).pptx</vt:lpwstr>
  </property>
</Properties>
</file>